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3.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00" r:id="rId1"/>
    <p:sldMasterId id="2147483937" r:id="rId2"/>
    <p:sldMasterId id="2147484039" r:id="rId3"/>
    <p:sldMasterId id="2147484063" r:id="rId4"/>
  </p:sldMasterIdLst>
  <p:notesMasterIdLst>
    <p:notesMasterId r:id="rId77"/>
  </p:notesMasterIdLst>
  <p:sldIdLst>
    <p:sldId id="337" r:id="rId5"/>
    <p:sldId id="2147472549" r:id="rId6"/>
    <p:sldId id="2147472551" r:id="rId7"/>
    <p:sldId id="2147472550" r:id="rId8"/>
    <p:sldId id="2147472555" r:id="rId9"/>
    <p:sldId id="2147472556" r:id="rId10"/>
    <p:sldId id="2147472557" r:id="rId11"/>
    <p:sldId id="2147472558" r:id="rId12"/>
    <p:sldId id="2147472559" r:id="rId13"/>
    <p:sldId id="2147472560" r:id="rId14"/>
    <p:sldId id="2147472561" r:id="rId15"/>
    <p:sldId id="2147472562" r:id="rId16"/>
    <p:sldId id="2147472564" r:id="rId17"/>
    <p:sldId id="2147472565" r:id="rId18"/>
    <p:sldId id="2147472566" r:id="rId19"/>
    <p:sldId id="2147472610" r:id="rId20"/>
    <p:sldId id="2147472568" r:id="rId21"/>
    <p:sldId id="2147472567" r:id="rId22"/>
    <p:sldId id="2147472570" r:id="rId23"/>
    <p:sldId id="2147472571" r:id="rId24"/>
    <p:sldId id="2147472611" r:id="rId25"/>
    <p:sldId id="2147472573" r:id="rId26"/>
    <p:sldId id="2147472574" r:id="rId27"/>
    <p:sldId id="2147472575" r:id="rId28"/>
    <p:sldId id="2147472576" r:id="rId29"/>
    <p:sldId id="2147472612" r:id="rId30"/>
    <p:sldId id="2147472578" r:id="rId31"/>
    <p:sldId id="2147472580" r:id="rId32"/>
    <p:sldId id="2147472581" r:id="rId33"/>
    <p:sldId id="2147472582" r:id="rId34"/>
    <p:sldId id="2147472583" r:id="rId35"/>
    <p:sldId id="2147472584" r:id="rId36"/>
    <p:sldId id="2147472585" r:id="rId37"/>
    <p:sldId id="2147472586" r:id="rId38"/>
    <p:sldId id="2147472588" r:id="rId39"/>
    <p:sldId id="2147472589" r:id="rId40"/>
    <p:sldId id="2147472593" r:id="rId41"/>
    <p:sldId id="2147472613" r:id="rId42"/>
    <p:sldId id="2147472594" r:id="rId43"/>
    <p:sldId id="2147472595" r:id="rId44"/>
    <p:sldId id="2147472636" r:id="rId45"/>
    <p:sldId id="2147472635" r:id="rId46"/>
    <p:sldId id="2147472597" r:id="rId47"/>
    <p:sldId id="2147472598" r:id="rId48"/>
    <p:sldId id="2147472601" r:id="rId49"/>
    <p:sldId id="2147472614" r:id="rId50"/>
    <p:sldId id="2147472602" r:id="rId51"/>
    <p:sldId id="2147472603" r:id="rId52"/>
    <p:sldId id="2147472604" r:id="rId53"/>
    <p:sldId id="2147472605" r:id="rId54"/>
    <p:sldId id="2147472606" r:id="rId55"/>
    <p:sldId id="2147472615" r:id="rId56"/>
    <p:sldId id="2147472607" r:id="rId57"/>
    <p:sldId id="2147472616" r:id="rId58"/>
    <p:sldId id="2147472617" r:id="rId59"/>
    <p:sldId id="2147472618" r:id="rId60"/>
    <p:sldId id="2147472619" r:id="rId61"/>
    <p:sldId id="2147472637" r:id="rId62"/>
    <p:sldId id="2147472638" r:id="rId63"/>
    <p:sldId id="2147472639" r:id="rId64"/>
    <p:sldId id="2147472623" r:id="rId65"/>
    <p:sldId id="2147472624" r:id="rId66"/>
    <p:sldId id="2147472625" r:id="rId67"/>
    <p:sldId id="2147472626" r:id="rId68"/>
    <p:sldId id="2147472627" r:id="rId69"/>
    <p:sldId id="2147472628" r:id="rId70"/>
    <p:sldId id="2147472640" r:id="rId71"/>
    <p:sldId id="2147472629" r:id="rId72"/>
    <p:sldId id="2147472631" r:id="rId73"/>
    <p:sldId id="2147472630" r:id="rId74"/>
    <p:sldId id="2147472632" r:id="rId75"/>
    <p:sldId id="2147472633" r:id="rId76"/>
  </p:sldIdLst>
  <p:sldSz cx="12192000" cy="6858000"/>
  <p:notesSz cx="6858000" cy="9220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2FAA371-8132-43DF-89F0-EB491575FB44}">
          <p14:sldIdLst>
            <p14:sldId id="337"/>
            <p14:sldId id="2147472549"/>
            <p14:sldId id="2147472551"/>
          </p14:sldIdLst>
        </p14:section>
        <p14:section name="Untitled Section" id="{ECECBFDE-1C7F-494E-8894-23AC5146AF01}">
          <p14:sldIdLst>
            <p14:sldId id="2147472550"/>
            <p14:sldId id="2147472555"/>
            <p14:sldId id="2147472556"/>
            <p14:sldId id="2147472557"/>
            <p14:sldId id="2147472558"/>
            <p14:sldId id="2147472559"/>
            <p14:sldId id="2147472560"/>
            <p14:sldId id="2147472561"/>
            <p14:sldId id="2147472562"/>
            <p14:sldId id="2147472564"/>
            <p14:sldId id="2147472565"/>
            <p14:sldId id="2147472566"/>
            <p14:sldId id="2147472610"/>
            <p14:sldId id="2147472568"/>
            <p14:sldId id="2147472567"/>
            <p14:sldId id="2147472570"/>
            <p14:sldId id="2147472571"/>
            <p14:sldId id="2147472611"/>
            <p14:sldId id="2147472573"/>
            <p14:sldId id="2147472574"/>
            <p14:sldId id="2147472575"/>
            <p14:sldId id="2147472576"/>
            <p14:sldId id="2147472612"/>
            <p14:sldId id="2147472578"/>
            <p14:sldId id="2147472580"/>
            <p14:sldId id="2147472581"/>
            <p14:sldId id="2147472582"/>
            <p14:sldId id="2147472583"/>
            <p14:sldId id="2147472584"/>
            <p14:sldId id="2147472585"/>
            <p14:sldId id="2147472586"/>
            <p14:sldId id="2147472588"/>
            <p14:sldId id="2147472589"/>
            <p14:sldId id="2147472593"/>
            <p14:sldId id="2147472613"/>
            <p14:sldId id="2147472594"/>
            <p14:sldId id="2147472595"/>
            <p14:sldId id="2147472636"/>
            <p14:sldId id="2147472635"/>
            <p14:sldId id="2147472597"/>
            <p14:sldId id="2147472598"/>
            <p14:sldId id="2147472601"/>
            <p14:sldId id="2147472614"/>
            <p14:sldId id="2147472602"/>
            <p14:sldId id="2147472603"/>
            <p14:sldId id="2147472604"/>
            <p14:sldId id="2147472605"/>
            <p14:sldId id="2147472606"/>
            <p14:sldId id="2147472615"/>
            <p14:sldId id="2147472607"/>
            <p14:sldId id="2147472616"/>
            <p14:sldId id="2147472617"/>
            <p14:sldId id="2147472618"/>
            <p14:sldId id="2147472619"/>
            <p14:sldId id="2147472637"/>
            <p14:sldId id="2147472638"/>
            <p14:sldId id="2147472639"/>
            <p14:sldId id="2147472623"/>
            <p14:sldId id="2147472624"/>
            <p14:sldId id="2147472625"/>
            <p14:sldId id="2147472626"/>
            <p14:sldId id="2147472627"/>
            <p14:sldId id="2147472628"/>
            <p14:sldId id="2147472640"/>
            <p14:sldId id="2147472629"/>
            <p14:sldId id="2147472631"/>
            <p14:sldId id="2147472630"/>
            <p14:sldId id="2147472632"/>
            <p14:sldId id="2147472633"/>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EE6BAFF-EA12-27B8-F3C6-A3E1CFCD15EB}" name="Molly Gaug" initials="MG" userId="S::mgaug@ksu.edu::f4c56e74-6c5c-49bf-9db7-b75e58054ac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B68"/>
    <a:srgbClr val="202253"/>
    <a:srgbClr val="F6BC1A"/>
    <a:srgbClr val="0070C0"/>
    <a:srgbClr val="FDF3D7"/>
    <a:srgbClr val="3CA95C"/>
    <a:srgbClr val="EAB200"/>
    <a:srgbClr val="000000"/>
    <a:srgbClr val="2FC9FF"/>
    <a:srgbClr val="A7D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45" autoAdjust="0"/>
    <p:restoredTop sz="82809" autoAdjust="0"/>
  </p:normalViewPr>
  <p:slideViewPr>
    <p:cSldViewPr snapToGrid="0">
      <p:cViewPr>
        <p:scale>
          <a:sx n="96" d="100"/>
          <a:sy n="96" d="100"/>
        </p:scale>
        <p:origin x="1134" y="-12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82" Type="http://schemas.microsoft.com/office/2018/10/relationships/authors" Targe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2611"/>
          </a:xfrm>
          <a:prstGeom prst="rect">
            <a:avLst/>
          </a:prstGeom>
        </p:spPr>
        <p:txBody>
          <a:bodyPr vert="horz" lIns="91863" tIns="45932" rIns="91863" bIns="45932" rtlCol="0"/>
          <a:lstStyle>
            <a:lvl1pPr algn="l">
              <a:defRPr sz="1200"/>
            </a:lvl1pPr>
          </a:lstStyle>
          <a:p>
            <a:endParaRPr lang="en-US"/>
          </a:p>
        </p:txBody>
      </p:sp>
      <p:sp>
        <p:nvSpPr>
          <p:cNvPr id="3" name="Date Placeholder 2"/>
          <p:cNvSpPr>
            <a:spLocks noGrp="1"/>
          </p:cNvSpPr>
          <p:nvPr>
            <p:ph type="dt" idx="1"/>
          </p:nvPr>
        </p:nvSpPr>
        <p:spPr>
          <a:xfrm>
            <a:off x="3884613" y="0"/>
            <a:ext cx="2971800" cy="462611"/>
          </a:xfrm>
          <a:prstGeom prst="rect">
            <a:avLst/>
          </a:prstGeom>
        </p:spPr>
        <p:txBody>
          <a:bodyPr vert="horz" lIns="91863" tIns="45932" rIns="91863" bIns="45932" rtlCol="0"/>
          <a:lstStyle>
            <a:lvl1pPr algn="r">
              <a:defRPr sz="1200"/>
            </a:lvl1pPr>
          </a:lstStyle>
          <a:p>
            <a:fld id="{339EB99A-5C6C-4A83-AC54-844A3248BDE1}" type="datetimeFigureOut">
              <a:rPr lang="en-US" smtClean="0"/>
              <a:t>11/16/2023</a:t>
            </a:fld>
            <a:endParaRPr lang="en-US"/>
          </a:p>
        </p:txBody>
      </p:sp>
      <p:sp>
        <p:nvSpPr>
          <p:cNvPr id="4" name="Slide Image Placeholder 3"/>
          <p:cNvSpPr>
            <a:spLocks noGrp="1" noRot="1" noChangeAspect="1"/>
          </p:cNvSpPr>
          <p:nvPr>
            <p:ph type="sldImg" idx="2"/>
          </p:nvPr>
        </p:nvSpPr>
        <p:spPr>
          <a:xfrm>
            <a:off x="663575" y="1152525"/>
            <a:ext cx="5530850" cy="3111500"/>
          </a:xfrm>
          <a:prstGeom prst="rect">
            <a:avLst/>
          </a:prstGeom>
          <a:noFill/>
          <a:ln w="12700">
            <a:solidFill>
              <a:prstClr val="black"/>
            </a:solidFill>
          </a:ln>
        </p:spPr>
        <p:txBody>
          <a:bodyPr vert="horz" lIns="91863" tIns="45932" rIns="91863" bIns="45932" rtlCol="0" anchor="ctr"/>
          <a:lstStyle/>
          <a:p>
            <a:endParaRPr lang="en-US"/>
          </a:p>
        </p:txBody>
      </p:sp>
      <p:sp>
        <p:nvSpPr>
          <p:cNvPr id="5" name="Notes Placeholder 4"/>
          <p:cNvSpPr>
            <a:spLocks noGrp="1"/>
          </p:cNvSpPr>
          <p:nvPr>
            <p:ph type="body" sz="quarter" idx="3"/>
          </p:nvPr>
        </p:nvSpPr>
        <p:spPr>
          <a:xfrm>
            <a:off x="685800" y="4437221"/>
            <a:ext cx="5486400" cy="3630454"/>
          </a:xfrm>
          <a:prstGeom prst="rect">
            <a:avLst/>
          </a:prstGeom>
        </p:spPr>
        <p:txBody>
          <a:bodyPr vert="horz" lIns="91863" tIns="45932" rIns="91863" bIns="4593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57591"/>
            <a:ext cx="2971800" cy="462610"/>
          </a:xfrm>
          <a:prstGeom prst="rect">
            <a:avLst/>
          </a:prstGeom>
        </p:spPr>
        <p:txBody>
          <a:bodyPr vert="horz" lIns="91863" tIns="45932" rIns="91863" bIns="45932"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757591"/>
            <a:ext cx="2971800" cy="462610"/>
          </a:xfrm>
          <a:prstGeom prst="rect">
            <a:avLst/>
          </a:prstGeom>
        </p:spPr>
        <p:txBody>
          <a:bodyPr vert="horz" lIns="91863" tIns="45932" rIns="91863" bIns="45932" rtlCol="0" anchor="b"/>
          <a:lstStyle>
            <a:lvl1pPr algn="r">
              <a:defRPr sz="1200"/>
            </a:lvl1pPr>
          </a:lstStyle>
          <a:p>
            <a:fld id="{A8C381D7-3B13-4034-B734-D087811E7B1C}" type="slidenum">
              <a:rPr lang="en-US" smtClean="0"/>
              <a:t>‹#›</a:t>
            </a:fld>
            <a:endParaRPr lang="en-US"/>
          </a:p>
        </p:txBody>
      </p:sp>
    </p:spTree>
    <p:extLst>
      <p:ext uri="{BB962C8B-B14F-4D97-AF65-F5344CB8AC3E}">
        <p14:creationId xmlns:p14="http://schemas.microsoft.com/office/powerpoint/2010/main" val="538994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christiancentury.org/blogs/archive/2014-10/christians-long-support-vaccines"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christianitytoday.com/ct/2015/may/christians-pro-vaccines-history.html"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cdc.gov/pertussis/about/complications.html"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cancer.org/healthy/hpv-vaccine.html"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mayoclinichealthsystem.org/hometown-health/speaking-of-health/vaccine-safety-6-common-questions-answered"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mayoclinichealthsystem.org/hometown-health/speaking-of-health/vaccine-safety-6-common-questions-answered"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immunizekansascoalition.org/documents/VFOF/VFOF%20-%20Vaccine%20Mercury%20.pdf" TargetMode="External"/><Relationship Id="rId2" Type="http://schemas.openxmlformats.org/officeDocument/2006/relationships/slide" Target="../slides/slide58.xml"/><Relationship Id="rId1" Type="http://schemas.openxmlformats.org/officeDocument/2006/relationships/notesMaster" Target="../notesMasters/notesMaster1.xml"/><Relationship Id="rId4" Type="http://schemas.openxmlformats.org/officeDocument/2006/relationships/hyperlink" Target="https://www.chop.edu/centers-programs/vaccine-education-center/vaccine-ingredients/thimerosal"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immunizekansascoalition.org/documents/VFOF/VFOF%20-%20Formaldehyde%20-%20English.pdf" TargetMode="External"/><Relationship Id="rId2" Type="http://schemas.openxmlformats.org/officeDocument/2006/relationships/slide" Target="../slides/slide59.xml"/><Relationship Id="rId1" Type="http://schemas.openxmlformats.org/officeDocument/2006/relationships/notesMaster" Target="../notesMasters/notesMaster1.xml"/><Relationship Id="rId4" Type="http://schemas.openxmlformats.org/officeDocument/2006/relationships/hyperlink" Target="https://www.chop.edu/centers-programs/vaccine-education-center/vaccine-ingredients/formaldehyde" TargetMode="Externa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chop.edu/centers-programs/vaccine-education-center/vaccine-ingredients/aluminum"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cdc.gov/vaccines/pubs/pinkbook/downloads/appendices/B/excipient-table-2.pdf"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8" Type="http://schemas.openxmlformats.org/officeDocument/2006/relationships/hyperlink" Target="http://www.cdc.gov/vaccines" TargetMode="External"/><Relationship Id="rId3" Type="http://schemas.openxmlformats.org/officeDocument/2006/relationships/hyperlink" Target="https://covid.cdc.gov/covid-data-tracker/#demographics" TargetMode="External"/><Relationship Id="rId7" Type="http://schemas.openxmlformats.org/officeDocument/2006/relationships/hyperlink" Target="http://www2.aap.org/immunization" TargetMode="External"/><Relationship Id="rId2" Type="http://schemas.openxmlformats.org/officeDocument/2006/relationships/slide" Target="../slides/slide63.xml"/><Relationship Id="rId1" Type="http://schemas.openxmlformats.org/officeDocument/2006/relationships/notesMaster" Target="../notesMasters/notesMaster1.xml"/><Relationship Id="rId6" Type="http://schemas.openxmlformats.org/officeDocument/2006/relationships/hyperlink" Target="https://www.chop.edu/centers-programs/vaccine-education-center/making-vaccines/prevent-covid" TargetMode="External"/><Relationship Id="rId5" Type="http://schemas.openxmlformats.org/officeDocument/2006/relationships/hyperlink" Target="https://www.chop.edu/centers-programs/vaccine-education-center" TargetMode="External"/><Relationship Id="rId4" Type="http://schemas.openxmlformats.org/officeDocument/2006/relationships/hyperlink" Target="https://www.cdc.gov/coronavirus/2019-ncov/vaccines/vaccines-children-teens.html" TargetMode="Externa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chop.edu/centers-programs/vaccine-education-center/vaccine-ingredients/fetal-tissues" TargetMode="External"/><Relationship Id="rId2" Type="http://schemas.openxmlformats.org/officeDocument/2006/relationships/slide" Target="../slides/slide64.xml"/><Relationship Id="rId1" Type="http://schemas.openxmlformats.org/officeDocument/2006/relationships/notesMaster" Target="../notesMasters/notesMaster1.xml"/><Relationship Id="rId4" Type="http://schemas.openxmlformats.org/officeDocument/2006/relationships/hyperlink" Target="https://www.immunize.org/talking-about-vaccines/religious-concerns.asp" TargetMode="Externa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cdc.gov/vaccines/parents/records/find-records.html" TargetMode="External"/><Relationship Id="rId2" Type="http://schemas.openxmlformats.org/officeDocument/2006/relationships/slide" Target="../slides/slide65.xml"/><Relationship Id="rId1" Type="http://schemas.openxmlformats.org/officeDocument/2006/relationships/notesMaster" Target="../notesMasters/notesMaster1.xml"/><Relationship Id="rId5" Type="http://schemas.openxmlformats.org/officeDocument/2006/relationships/hyperlink" Target="https://www.kdhe.ks.gov/214/Immunizations" TargetMode="External"/><Relationship Id="rId4" Type="http://schemas.openxmlformats.org/officeDocument/2006/relationships/hyperlink" Target="https://www.immunize.org/laws/"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8" Type="http://schemas.openxmlformats.org/officeDocument/2006/relationships/hyperlink" Target="https://healthfund.org/a/faith-in-vaccines" TargetMode="External"/><Relationship Id="rId3" Type="http://schemas.openxmlformats.org/officeDocument/2006/relationships/hyperlink" Target="https://www.rabbinicalassembly.org/sites/default/files/2021-01/Vaccination%20and%20Ethical%20Questions%20Posed%20by%20COVID-19%20Vaccines%20-%20Final.pdf" TargetMode="External"/><Relationship Id="rId7" Type="http://schemas.openxmlformats.org/officeDocument/2006/relationships/hyperlink" Target="https://www.christiansandthevaccine.com/" TargetMode="External"/><Relationship Id="rId2" Type="http://schemas.openxmlformats.org/officeDocument/2006/relationships/slide" Target="../slides/slide69.xml"/><Relationship Id="rId1" Type="http://schemas.openxmlformats.org/officeDocument/2006/relationships/notesMaster" Target="../notesMasters/notesMaster1.xml"/><Relationship Id="rId6" Type="http://schemas.openxmlformats.org/officeDocument/2006/relationships/hyperlink" Target="https://www.focusonthefamily.com/family-qa/vaccination-and-immunization/" TargetMode="External"/><Relationship Id="rId5" Type="http://schemas.openxmlformats.org/officeDocument/2006/relationships/hyperlink" Target="https://www.thegospelcoalition.org/article/what-christians-should-know-vaccines" TargetMode="External"/><Relationship Id="rId4" Type="http://schemas.openxmlformats.org/officeDocument/2006/relationships/hyperlink" Target="https://biologos.org/common-questions/should-christians-get-vaccinated/" TargetMode="External"/></Relationships>
</file>

<file path=ppt/notesSlides/_rels/notesSlide49.xml.rels><?xml version="1.0" encoding="UTF-8" standalone="yes"?>
<Relationships xmlns="http://schemas.openxmlformats.org/package/2006/relationships"><Relationship Id="rId8" Type="http://schemas.openxmlformats.org/officeDocument/2006/relationships/hyperlink" Target="https://www.theguardian.com/commentisfree/2021/feb/18/muslims-wary-covid-vaccine-religious-reason" TargetMode="External"/><Relationship Id="rId3" Type="http://schemas.openxmlformats.org/officeDocument/2006/relationships/hyperlink" Target="https://www.vatican.va/roman_curia/congregations/cfaith/documents/rc_con_cfaith_doc_20201221_nota-vaccini-anticovid_en.html" TargetMode="External"/><Relationship Id="rId7" Type="http://schemas.openxmlformats.org/officeDocument/2006/relationships/hyperlink" Target="https://www.immunize.org/talking-about-vaccines/furton.pdf" TargetMode="External"/><Relationship Id="rId2" Type="http://schemas.openxmlformats.org/officeDocument/2006/relationships/slide" Target="../slides/slide70.xml"/><Relationship Id="rId1" Type="http://schemas.openxmlformats.org/officeDocument/2006/relationships/notesMaster" Target="../notesMasters/notesMaster1.xml"/><Relationship Id="rId6" Type="http://schemas.openxmlformats.org/officeDocument/2006/relationships/hyperlink" Target="https://angelusnews.com/news/life-family/what-does-the-catholic-church-teach-about-vaccines/" TargetMode="External"/><Relationship Id="rId5" Type="http://schemas.openxmlformats.org/officeDocument/2006/relationships/hyperlink" Target="https://stfparish.com/pastors-message/as-a-catholic-should-i-take-the-vaccine/" TargetMode="External"/><Relationship Id="rId4" Type="http://schemas.openxmlformats.org/officeDocument/2006/relationships/hyperlink" Target="https://www.cacatholic.org/CCC-vaccine-moral-acceptability"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immunizekansascoalition.org/" TargetMode="External"/><Relationship Id="rId2" Type="http://schemas.openxmlformats.org/officeDocument/2006/relationships/slide" Target="../slides/slide71.xml"/><Relationship Id="rId1" Type="http://schemas.openxmlformats.org/officeDocument/2006/relationships/notesMaster" Target="../notesMasters/notesMaster1.xml"/><Relationship Id="rId4" Type="http://schemas.openxmlformats.org/officeDocument/2006/relationships/hyperlink" Target="https://www.voicesforvaccines.org/resources/" TargetMode="External"/></Relationships>
</file>

<file path=ppt/notesSlides/_rels/notesSlide51.xml.rels><?xml version="1.0" encoding="UTF-8" standalone="yes"?>
<Relationships xmlns="http://schemas.openxmlformats.org/package/2006/relationships"><Relationship Id="rId8" Type="http://schemas.openxmlformats.org/officeDocument/2006/relationships/hyperlink" Target="http://www.vaccinateyourfamily.org/" TargetMode="External"/><Relationship Id="rId3" Type="http://schemas.openxmlformats.org/officeDocument/2006/relationships/hyperlink" Target="https://www.chop.edu/centers-programs/vaccine-education-center" TargetMode="External"/><Relationship Id="rId7" Type="http://schemas.openxmlformats.org/officeDocument/2006/relationships/hyperlink" Target="http://www.immunizeforgood.com/" TargetMode="External"/><Relationship Id="rId2" Type="http://schemas.openxmlformats.org/officeDocument/2006/relationships/slide" Target="../slides/slide72.xml"/><Relationship Id="rId1" Type="http://schemas.openxmlformats.org/officeDocument/2006/relationships/notesMaster" Target="../notesMasters/notesMaster1.xml"/><Relationship Id="rId6" Type="http://schemas.openxmlformats.org/officeDocument/2006/relationships/hyperlink" Target="http://www.cdc.gov/vaccines" TargetMode="External"/><Relationship Id="rId5" Type="http://schemas.openxmlformats.org/officeDocument/2006/relationships/hyperlink" Target="http://www2.aap.org/immunization" TargetMode="External"/><Relationship Id="rId4" Type="http://schemas.openxmlformats.org/officeDocument/2006/relationships/hyperlink" Target="http://www.vaccineinformation.org/" TargetMode="External"/><Relationship Id="rId9" Type="http://schemas.openxmlformats.org/officeDocument/2006/relationships/hyperlink" Target="http://www.historyofvaccines.org/"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Merriweather" panose="00000500000000000000" pitchFamily="2" charset="0"/>
              </a:rPr>
              <a:t>Living out our faith shapes our world views and influences our decisions. As people of faith, we want to live in a way that honors God and aligns with our beliefs. This module intends to help families answer the question of how we can understand the importance of vaccines in the context of faith.</a:t>
            </a:r>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1</a:t>
            </a:fld>
            <a:endParaRPr lang="en-US"/>
          </a:p>
        </p:txBody>
      </p:sp>
    </p:spTree>
    <p:extLst>
      <p:ext uri="{BB962C8B-B14F-4D97-AF65-F5344CB8AC3E}">
        <p14:creationId xmlns:p14="http://schemas.microsoft.com/office/powerpoint/2010/main" val="6274924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000000"/>
                </a:solidFill>
                <a:effectLst/>
                <a:latin typeface="var(--font-family-body)"/>
              </a:rPr>
              <a:t>In humility, we can wisely choose to trust expert scientists and researchers with the development of vaccines and doctors recommendations for which vaccines to receive. </a:t>
            </a:r>
            <a:endParaRPr lang="en-US" b="0" i="0" dirty="0">
              <a:solidFill>
                <a:srgbClr val="000000"/>
              </a:solidFill>
              <a:effectLst/>
              <a:latin typeface="Merriweather" panose="00000500000000000000" pitchFamily="2" charset="0"/>
            </a:endParaRPr>
          </a:p>
          <a:p>
            <a:pPr algn="l" fontAlgn="base"/>
            <a:r>
              <a:rPr lang="en-US" b="0" i="0" dirty="0">
                <a:solidFill>
                  <a:srgbClr val="000000"/>
                </a:solidFill>
                <a:effectLst/>
                <a:latin typeface="var(--font-family-body)"/>
              </a:rPr>
              <a:t>Instead of being “wise in our own eyes” about topics like virology and epidemiology - that admittedly most of us know very little about! - we can trust people God has placed in our lives who have studied these areas and are best equipped to make recommendations for our health.</a:t>
            </a:r>
            <a:endParaRPr lang="en-US" b="0" i="0" dirty="0">
              <a:solidFill>
                <a:srgbClr val="000000"/>
              </a:solidFill>
              <a:effectLst/>
              <a:latin typeface="Merriweather" panose="00000500000000000000" pitchFamily="2" charset="0"/>
            </a:endParaRP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20</a:t>
            </a:fld>
            <a:endParaRPr lang="en-US"/>
          </a:p>
        </p:txBody>
      </p:sp>
    </p:spTree>
    <p:extLst>
      <p:ext uri="{BB962C8B-B14F-4D97-AF65-F5344CB8AC3E}">
        <p14:creationId xmlns:p14="http://schemas.microsoft.com/office/powerpoint/2010/main" val="7370781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000000"/>
                </a:solidFill>
                <a:effectLst/>
                <a:latin typeface="var(--font-family-body)"/>
              </a:rPr>
              <a:t>In humility, we can wisely choose to trust expert scientists and researchers with the development of vaccines and doctors recommendations for which vaccines to receive. </a:t>
            </a:r>
            <a:endParaRPr lang="en-US" b="0" i="0" dirty="0">
              <a:solidFill>
                <a:srgbClr val="000000"/>
              </a:solidFill>
              <a:effectLst/>
              <a:latin typeface="Merriweather" panose="00000500000000000000" pitchFamily="2" charset="0"/>
            </a:endParaRPr>
          </a:p>
          <a:p>
            <a:pPr algn="l" fontAlgn="base"/>
            <a:r>
              <a:rPr lang="en-US" b="0" i="0" dirty="0">
                <a:solidFill>
                  <a:srgbClr val="000000"/>
                </a:solidFill>
                <a:effectLst/>
                <a:latin typeface="var(--font-family-body)"/>
              </a:rPr>
              <a:t>Instead of being “wise in our own eyes” about topics like virology and epidemiology - that admittedly most of us know very little about! - we can trust people God has placed in our lives who have studied these areas and are best equipped to make recommendations for our health.</a:t>
            </a:r>
            <a:endParaRPr lang="en-US" b="0" i="0" dirty="0">
              <a:solidFill>
                <a:srgbClr val="000000"/>
              </a:solidFill>
              <a:effectLst/>
              <a:latin typeface="Merriweather" panose="00000500000000000000" pitchFamily="2" charset="0"/>
            </a:endParaRP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21</a:t>
            </a:fld>
            <a:endParaRPr lang="en-US"/>
          </a:p>
        </p:txBody>
      </p:sp>
    </p:spTree>
    <p:extLst>
      <p:ext uri="{BB962C8B-B14F-4D97-AF65-F5344CB8AC3E}">
        <p14:creationId xmlns:p14="http://schemas.microsoft.com/office/powerpoint/2010/main" val="14929332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Merriweather" panose="00000500000000000000" pitchFamily="2" charset="0"/>
              </a:rPr>
              <a:t>Here we offer a few examples of how faith communities have supported vaccination.</a:t>
            </a:r>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22</a:t>
            </a:fld>
            <a:endParaRPr lang="en-US"/>
          </a:p>
        </p:txBody>
      </p:sp>
    </p:spTree>
    <p:extLst>
      <p:ext uri="{BB962C8B-B14F-4D97-AF65-F5344CB8AC3E}">
        <p14:creationId xmlns:p14="http://schemas.microsoft.com/office/powerpoint/2010/main" val="17867039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a:t>
            </a:r>
            <a:r>
              <a:rPr lang="en-US" b="1" dirty="0">
                <a:hlinkClick r:id="rId3"/>
              </a:rPr>
              <a:t>Christians' Long Support for Vaccines</a:t>
            </a:r>
            <a:br>
              <a:rPr lang="en-US" dirty="0">
                <a:cs typeface="+mn-lt"/>
              </a:rPr>
            </a:br>
            <a:r>
              <a:rPr lang="en-US" dirty="0"/>
              <a:t>Available at https://www.christiancentury.org/blogs/archive/2014-10/christians-long-support-vaccines</a:t>
            </a:r>
          </a:p>
        </p:txBody>
      </p:sp>
      <p:sp>
        <p:nvSpPr>
          <p:cNvPr id="4" name="Slide Number Placeholder 3"/>
          <p:cNvSpPr>
            <a:spLocks noGrp="1"/>
          </p:cNvSpPr>
          <p:nvPr>
            <p:ph type="sldNum" sz="quarter" idx="5"/>
          </p:nvPr>
        </p:nvSpPr>
        <p:spPr/>
        <p:txBody>
          <a:bodyPr/>
          <a:lstStyle/>
          <a:p>
            <a:fld id="{A8C381D7-3B13-4034-B734-D087811E7B1C}" type="slidenum">
              <a:rPr lang="en-US" smtClean="0"/>
              <a:t>23</a:t>
            </a:fld>
            <a:endParaRPr lang="en-US"/>
          </a:p>
        </p:txBody>
      </p:sp>
    </p:spTree>
    <p:extLst>
      <p:ext uri="{BB962C8B-B14F-4D97-AF65-F5344CB8AC3E}">
        <p14:creationId xmlns:p14="http://schemas.microsoft.com/office/powerpoint/2010/main" val="9367359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 </a:t>
            </a:r>
            <a:r>
              <a:rPr lang="en-US" dirty="0"/>
              <a:t>From </a:t>
            </a:r>
            <a:r>
              <a:rPr lang="en-US" b="1" dirty="0">
                <a:hlinkClick r:id="rId3"/>
              </a:rPr>
              <a:t>Christians' Pro-Vaccines History</a:t>
            </a:r>
            <a:r>
              <a:rPr lang="en-US" dirty="0">
                <a:hlinkClick r:id="rId3"/>
              </a:rPr>
              <a:t>(opens in a new tab)</a:t>
            </a:r>
            <a:endParaRPr lang="en-US"/>
          </a:p>
          <a:p>
            <a:r>
              <a:rPr lang="en-US"/>
              <a:t>Available at </a:t>
            </a:r>
            <a:r>
              <a:rPr lang="en-US" dirty="0">
                <a:hlinkClick r:id="rId3"/>
              </a:rPr>
              <a:t>https://www.christianitytoday.com/ct/2015/may/christians-pro-vaccines-history.html</a:t>
            </a:r>
            <a:endParaRPr lang="en-US"/>
          </a:p>
          <a:p>
            <a:endParaRPr lang="en-US" dirty="0">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24</a:t>
            </a:fld>
            <a:endParaRPr lang="en-US"/>
          </a:p>
        </p:txBody>
      </p:sp>
    </p:spTree>
    <p:extLst>
      <p:ext uri="{BB962C8B-B14F-4D97-AF65-F5344CB8AC3E}">
        <p14:creationId xmlns:p14="http://schemas.microsoft.com/office/powerpoint/2010/main" val="110071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Around the world, churches help their communities get vaccinated and put an end to vaccine-preventable diseases like polio and measles for children and adults. </a:t>
            </a:r>
          </a:p>
          <a:p>
            <a:r>
              <a:rPr lang="en-US" dirty="0">
                <a:cs typeface="Calibri"/>
              </a:rPr>
              <a:t>In this picture to the right, a health worker vaccinates a baby at Bishop Masereka Medical Center in Uganda</a:t>
            </a:r>
          </a:p>
        </p:txBody>
      </p:sp>
      <p:sp>
        <p:nvSpPr>
          <p:cNvPr id="4" name="Slide Number Placeholder 3"/>
          <p:cNvSpPr>
            <a:spLocks noGrp="1"/>
          </p:cNvSpPr>
          <p:nvPr>
            <p:ph type="sldNum" sz="quarter" idx="5"/>
          </p:nvPr>
        </p:nvSpPr>
        <p:spPr/>
        <p:txBody>
          <a:bodyPr/>
          <a:lstStyle/>
          <a:p>
            <a:fld id="{A8C381D7-3B13-4034-B734-D087811E7B1C}" type="slidenum">
              <a:rPr lang="en-US" smtClean="0"/>
              <a:t>27</a:t>
            </a:fld>
            <a:endParaRPr lang="en-US"/>
          </a:p>
        </p:txBody>
      </p:sp>
    </p:spTree>
    <p:extLst>
      <p:ext uri="{BB962C8B-B14F-4D97-AF65-F5344CB8AC3E}">
        <p14:creationId xmlns:p14="http://schemas.microsoft.com/office/powerpoint/2010/main" val="35457262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View as PDF online: https://www.cdc.gov/vaccines/parents/downloads/parent-ver-sch-0-6yrs.pdf </a:t>
            </a:r>
          </a:p>
        </p:txBody>
      </p:sp>
      <p:sp>
        <p:nvSpPr>
          <p:cNvPr id="4" name="Slide Number Placeholder 3"/>
          <p:cNvSpPr>
            <a:spLocks noGrp="1"/>
          </p:cNvSpPr>
          <p:nvPr>
            <p:ph type="sldNum" sz="quarter" idx="5"/>
          </p:nvPr>
        </p:nvSpPr>
        <p:spPr/>
        <p:txBody>
          <a:bodyPr/>
          <a:lstStyle/>
          <a:p>
            <a:fld id="{A8C381D7-3B13-4034-B734-D087811E7B1C}" type="slidenum">
              <a:rPr lang="en-US" smtClean="0"/>
              <a:t>29</a:t>
            </a:fld>
            <a:endParaRPr lang="en-US"/>
          </a:p>
        </p:txBody>
      </p:sp>
    </p:spTree>
    <p:extLst>
      <p:ext uri="{BB962C8B-B14F-4D97-AF65-F5344CB8AC3E}">
        <p14:creationId xmlns:p14="http://schemas.microsoft.com/office/powerpoint/2010/main" val="9326188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Spread: through contact with blood, saliva, body tissues, or the fluids of an infected person. Many people who contract hepatitis B never find out how they became infected. </a:t>
            </a:r>
          </a:p>
          <a:p>
            <a:r>
              <a:rPr lang="en-US" dirty="0">
                <a:cs typeface="Calibri"/>
              </a:rPr>
              <a:t>Disease: Hepatitis B damages the liver </a:t>
            </a:r>
          </a:p>
          <a:p>
            <a:r>
              <a:rPr lang="en-US" dirty="0">
                <a:cs typeface="Calibri"/>
              </a:rPr>
              <a:t>Infants are at special risk because if they become infect from their mothers at birth or during infancy: 90% will develop a life-long hepatitis B infection and 25% of those with this long-term infection will develop liver cancer of liver failure later in life. </a:t>
            </a:r>
          </a:p>
          <a:p>
            <a:r>
              <a:rPr lang="en-US" dirty="0">
                <a:cs typeface="Calibri"/>
              </a:rPr>
              <a:t>Vaccine reactions: if any, tend to be mild, such as soreness at the injection site or slight fever. </a:t>
            </a:r>
          </a:p>
          <a:p>
            <a:r>
              <a:rPr lang="en-US" dirty="0">
                <a:cs typeface="Calibri"/>
              </a:rPr>
              <a:t>The first dose: this should be given in the delivery center because any exposure to hepatitis B in the newborn period is a medical emergency. </a:t>
            </a:r>
          </a:p>
          <a:p>
            <a:r>
              <a:rPr lang="en-US" dirty="0">
                <a:cs typeface="Calibri"/>
              </a:rPr>
              <a:t>Many adults need hepatitis B vaccine, too, because they did not get it when they were children. </a:t>
            </a:r>
          </a:p>
          <a:p>
            <a:endParaRPr lang="en-US" dirty="0">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30</a:t>
            </a:fld>
            <a:endParaRPr lang="en-US"/>
          </a:p>
        </p:txBody>
      </p:sp>
    </p:spTree>
    <p:extLst>
      <p:ext uri="{BB962C8B-B14F-4D97-AF65-F5344CB8AC3E}">
        <p14:creationId xmlns:p14="http://schemas.microsoft.com/office/powerpoint/2010/main" val="12175820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Spread: from other people and surfaces, even if you keep your place very clean.</a:t>
            </a:r>
          </a:p>
          <a:p>
            <a:r>
              <a:rPr lang="en-US">
                <a:cs typeface="Calibri"/>
              </a:rPr>
              <a:t>Disease: rotavirus causes vomiting, diarrhea, and fever. Once ill, infants can quickly become dehydrated. Before rotavirus vaccine was added to the childhood immunization schedule, up to 70,000 children were hospitalized each year in the US due to rotavirus. </a:t>
            </a:r>
          </a:p>
          <a:p>
            <a:r>
              <a:rPr lang="en-US" dirty="0">
                <a:cs typeface="Calibri"/>
              </a:rPr>
              <a:t>Vaccine Reactions: this vaccine is given by mouth. There are vvery, very few side effects. If they occur, they are very mild, and can include fever and diarrhea. </a:t>
            </a:r>
          </a:p>
        </p:txBody>
      </p:sp>
      <p:sp>
        <p:nvSpPr>
          <p:cNvPr id="4" name="Slide Number Placeholder 3"/>
          <p:cNvSpPr>
            <a:spLocks noGrp="1"/>
          </p:cNvSpPr>
          <p:nvPr>
            <p:ph type="sldNum" sz="quarter" idx="5"/>
          </p:nvPr>
        </p:nvSpPr>
        <p:spPr/>
        <p:txBody>
          <a:bodyPr/>
          <a:lstStyle/>
          <a:p>
            <a:fld id="{A8C381D7-3B13-4034-B734-D087811E7B1C}" type="slidenum">
              <a:rPr lang="en-US" smtClean="0"/>
              <a:t>32</a:t>
            </a:fld>
            <a:endParaRPr lang="en-US"/>
          </a:p>
        </p:txBody>
      </p:sp>
    </p:spTree>
    <p:extLst>
      <p:ext uri="{BB962C8B-B14F-4D97-AF65-F5344CB8AC3E}">
        <p14:creationId xmlns:p14="http://schemas.microsoft.com/office/powerpoint/2010/main" val="2310129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used to be the #1 bacteria to cause meningitis. </a:t>
            </a:r>
          </a:p>
          <a:p>
            <a:pPr marL="171450" indent="-171450">
              <a:buFont typeface="Arial"/>
              <a:buChar char="•"/>
            </a:pPr>
            <a:r>
              <a:rPr lang="en-US" b="1" dirty="0"/>
              <a:t>Spread: </a:t>
            </a:r>
            <a:r>
              <a:rPr lang="en-US" dirty="0"/>
              <a:t>Through coughing or from contact with an infected person’s saliva.</a:t>
            </a:r>
            <a:endParaRPr lang="en-US" dirty="0">
              <a:cs typeface="Calibri"/>
            </a:endParaRPr>
          </a:p>
          <a:p>
            <a:pPr marL="171450" indent="-171450">
              <a:buFont typeface="Arial"/>
              <a:buChar char="•"/>
            </a:pPr>
            <a:r>
              <a:rPr lang="en-US" b="1" dirty="0"/>
              <a:t>Disease:</a:t>
            </a:r>
            <a:r>
              <a:rPr lang="en-US" dirty="0"/>
              <a:t> Hib causes severe infections of the brain, throat, and blood. (meningitis = inflamed lining of the brain and spinal cord)</a:t>
            </a:r>
            <a:endParaRPr lang="en-US" dirty="0">
              <a:cs typeface="Calibri"/>
            </a:endParaRPr>
          </a:p>
          <a:p>
            <a:pPr marL="171450" indent="-171450">
              <a:buFont typeface="Arial"/>
              <a:buChar char="•"/>
            </a:pPr>
            <a:r>
              <a:rPr lang="en-US" b="1" dirty="0"/>
              <a:t>The disease is extremely serious:</a:t>
            </a:r>
            <a:endParaRPr lang="en-US"/>
          </a:p>
          <a:p>
            <a:pPr marL="628650" lvl="1" indent="-171450">
              <a:buFont typeface="Arial"/>
              <a:buChar char="•"/>
            </a:pPr>
            <a:r>
              <a:rPr lang="en-US" dirty="0"/>
              <a:t>Fatal in 5% of patients </a:t>
            </a:r>
            <a:endParaRPr lang="en-US" dirty="0">
              <a:cs typeface="Calibri"/>
            </a:endParaRPr>
          </a:p>
          <a:p>
            <a:pPr marL="628650" lvl="1" indent="-171450">
              <a:buFont typeface="Arial"/>
              <a:buChar char="•"/>
            </a:pPr>
            <a:r>
              <a:rPr lang="en-US" dirty="0"/>
              <a:t>Causes brain damage in 10% to 30% of survivors</a:t>
            </a:r>
            <a:endParaRPr lang="en-US" dirty="0">
              <a:cs typeface="Calibri"/>
            </a:endParaRPr>
          </a:p>
          <a:p>
            <a:pPr marL="171450" indent="-171450">
              <a:buFont typeface="Arial"/>
              <a:buChar char="•"/>
            </a:pPr>
            <a:r>
              <a:rPr lang="en-US" b="1" dirty="0"/>
              <a:t>Vaccine reactions</a:t>
            </a:r>
            <a:r>
              <a:rPr lang="en-US" dirty="0"/>
              <a:t>: This can cause soreness at the injection site. It is not associated with serious side effects.</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33</a:t>
            </a:fld>
            <a:endParaRPr lang="en-US"/>
          </a:p>
        </p:txBody>
      </p:sp>
    </p:spTree>
    <p:extLst>
      <p:ext uri="{BB962C8B-B14F-4D97-AF65-F5344CB8AC3E}">
        <p14:creationId xmlns:p14="http://schemas.microsoft.com/office/powerpoint/2010/main" val="413709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spcBef>
                <a:spcPts val="1000"/>
              </a:spcBef>
              <a:buFont typeface="Arial"/>
              <a:buChar char="•"/>
            </a:pPr>
            <a:r>
              <a:rPr lang="en-US" dirty="0">
                <a:ea typeface="Calibri"/>
                <a:cs typeface="Calibri"/>
              </a:rPr>
              <a:t>Often</a:t>
            </a:r>
            <a:r>
              <a:rPr lang="en-US" dirty="0"/>
              <a:t>, the diseases prevented by vaccines are severe, requiring </a:t>
            </a:r>
            <a:r>
              <a:rPr lang="en-US" b="1" dirty="0"/>
              <a:t>hospital care</a:t>
            </a:r>
            <a:r>
              <a:rPr lang="en-US" dirty="0"/>
              <a:t>. For example, in the U.S. in 2011, 222 people had measles and 1-out-of-3 needed hospital care.</a:t>
            </a:r>
          </a:p>
          <a:p>
            <a:pPr marL="171450" indent="-171450">
              <a:lnSpc>
                <a:spcPct val="90000"/>
              </a:lnSpc>
              <a:spcBef>
                <a:spcPts val="1000"/>
              </a:spcBef>
              <a:buFont typeface="Arial"/>
              <a:buChar char="•"/>
            </a:pPr>
            <a:r>
              <a:rPr lang="en-US" dirty="0"/>
              <a:t>These diseases also may lead to </a:t>
            </a:r>
            <a:r>
              <a:rPr lang="en-US" b="1" dirty="0"/>
              <a:t>long-term disability</a:t>
            </a:r>
            <a:r>
              <a:rPr lang="en-US" dirty="0"/>
              <a:t>. For example, after meningitis caused by infection with the bacteria called pneumococcus (which is usually prevented by vaccination), people often have:</a:t>
            </a:r>
            <a:endParaRPr lang="en-US" dirty="0">
              <a:ea typeface="Calibri"/>
              <a:cs typeface="Calibri"/>
            </a:endParaRPr>
          </a:p>
          <a:p>
            <a:pPr lvl="1" indent="-171450">
              <a:lnSpc>
                <a:spcPct val="90000"/>
              </a:lnSpc>
              <a:spcBef>
                <a:spcPts val="1000"/>
              </a:spcBef>
              <a:buFont typeface="Arial,Sans-Serif"/>
              <a:buChar char="•"/>
            </a:pPr>
            <a:r>
              <a:rPr lang="en-US" dirty="0"/>
              <a:t>Nerve damage that interferes with daily life</a:t>
            </a:r>
            <a:endParaRPr lang="en-US" dirty="0">
              <a:ea typeface="Calibri"/>
              <a:cs typeface="Calibri"/>
            </a:endParaRPr>
          </a:p>
          <a:p>
            <a:pPr lvl="1" indent="-171450">
              <a:lnSpc>
                <a:spcPct val="90000"/>
              </a:lnSpc>
              <a:spcBef>
                <a:spcPts val="1000"/>
              </a:spcBef>
              <a:buFont typeface="Arial,Sans-Serif"/>
              <a:buChar char="•"/>
            </a:pPr>
            <a:r>
              <a:rPr lang="en-US" dirty="0"/>
              <a:t>Hearing loss </a:t>
            </a:r>
            <a:endParaRPr lang="en-US" dirty="0">
              <a:ea typeface="Calibri"/>
              <a:cs typeface="Calibri"/>
            </a:endParaRPr>
          </a:p>
          <a:p>
            <a:pPr lvl="1" indent="-171450">
              <a:lnSpc>
                <a:spcPct val="90000"/>
              </a:lnSpc>
              <a:spcBef>
                <a:spcPts val="1000"/>
              </a:spcBef>
              <a:buFont typeface="Arial,Sans-Serif"/>
              <a:buChar char="•"/>
            </a:pPr>
            <a:r>
              <a:rPr lang="en-US" dirty="0"/>
              <a:t>Long-term learning and thinking problems</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8</a:t>
            </a:fld>
            <a:endParaRPr lang="en-US"/>
          </a:p>
        </p:txBody>
      </p:sp>
    </p:spTree>
    <p:extLst>
      <p:ext uri="{BB962C8B-B14F-4D97-AF65-F5344CB8AC3E}">
        <p14:creationId xmlns:p14="http://schemas.microsoft.com/office/powerpoint/2010/main" val="2566416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bacteria that causes problems for young &amp; old</a:t>
            </a:r>
            <a:endParaRPr lang="en-US" dirty="0">
              <a:cs typeface="Calibri" panose="020F0502020204030204"/>
            </a:endParaRPr>
          </a:p>
          <a:p>
            <a:pPr marL="171450" indent="-171450">
              <a:lnSpc>
                <a:spcPct val="90000"/>
              </a:lnSpc>
              <a:spcBef>
                <a:spcPts val="1000"/>
              </a:spcBef>
              <a:buFont typeface="Arial"/>
              <a:buChar char="•"/>
            </a:pPr>
            <a:r>
              <a:rPr lang="en-US" b="1" dirty="0"/>
              <a:t>Spread: </a:t>
            </a:r>
            <a:r>
              <a:rPr lang="en-US" dirty="0"/>
              <a:t>Many people, especially children, have the bacteria in their nose or throat at some time, even without being ill. It spreads to others through direct contact with airway fluids, such as saliva or mucus. </a:t>
            </a:r>
            <a:endParaRPr lang="en-US" dirty="0">
              <a:cs typeface="Calibri"/>
            </a:endParaRPr>
          </a:p>
          <a:p>
            <a:pPr marL="171450" indent="-171450">
              <a:lnSpc>
                <a:spcPct val="90000"/>
              </a:lnSpc>
              <a:spcBef>
                <a:spcPts val="1000"/>
              </a:spcBef>
              <a:buFont typeface="Arial"/>
              <a:buChar char="•"/>
            </a:pPr>
            <a:r>
              <a:rPr lang="en-US" b="1" dirty="0"/>
              <a:t>Disease:</a:t>
            </a:r>
            <a:r>
              <a:rPr lang="en-US" dirty="0"/>
              <a:t> Prior to the use of this vaccine, each year in the U.S. pneumococcal disease caused: </a:t>
            </a:r>
            <a:endParaRPr lang="en-US" dirty="0">
              <a:cs typeface="Calibri"/>
            </a:endParaRPr>
          </a:p>
          <a:p>
            <a:pPr marL="628650" lvl="1" indent="-171450">
              <a:lnSpc>
                <a:spcPct val="90000"/>
              </a:lnSpc>
              <a:spcBef>
                <a:spcPts val="500"/>
              </a:spcBef>
              <a:buFont typeface="Arial"/>
              <a:buChar char="•"/>
            </a:pPr>
            <a:r>
              <a:rPr lang="en-US" dirty="0"/>
              <a:t>5 million ear infections</a:t>
            </a:r>
            <a:endParaRPr lang="en-US" dirty="0">
              <a:cs typeface="Calibri"/>
            </a:endParaRPr>
          </a:p>
          <a:p>
            <a:pPr marL="628650" lvl="1" indent="-171450">
              <a:lnSpc>
                <a:spcPct val="90000"/>
              </a:lnSpc>
              <a:spcBef>
                <a:spcPts val="500"/>
              </a:spcBef>
              <a:buFont typeface="Arial"/>
              <a:buChar char="•"/>
            </a:pPr>
            <a:r>
              <a:rPr lang="en-US" dirty="0"/>
              <a:t>13,000 blood infections</a:t>
            </a:r>
            <a:endParaRPr lang="en-US" dirty="0">
              <a:cs typeface="Calibri"/>
            </a:endParaRPr>
          </a:p>
          <a:p>
            <a:pPr marL="628650" lvl="1" indent="-171450">
              <a:lnSpc>
                <a:spcPct val="90000"/>
              </a:lnSpc>
              <a:spcBef>
                <a:spcPts val="500"/>
              </a:spcBef>
              <a:buFont typeface="Arial"/>
              <a:buChar char="•"/>
            </a:pPr>
            <a:r>
              <a:rPr lang="en-US" dirty="0"/>
              <a:t>700 cases of meningitis</a:t>
            </a:r>
            <a:endParaRPr lang="en-US" dirty="0">
              <a:cs typeface="Calibri"/>
            </a:endParaRPr>
          </a:p>
          <a:p>
            <a:pPr marL="628650" lvl="1" indent="-171450">
              <a:lnSpc>
                <a:spcPct val="90000"/>
              </a:lnSpc>
              <a:spcBef>
                <a:spcPts val="500"/>
              </a:spcBef>
              <a:buFont typeface="Arial"/>
              <a:buChar char="•"/>
            </a:pPr>
            <a:r>
              <a:rPr lang="en-US" dirty="0"/>
              <a:t>200 deaths </a:t>
            </a:r>
            <a:endParaRPr lang="en-US" dirty="0">
              <a:cs typeface="Calibri"/>
            </a:endParaRPr>
          </a:p>
          <a:p>
            <a:pPr marL="171450" indent="-171450">
              <a:lnSpc>
                <a:spcPct val="90000"/>
              </a:lnSpc>
              <a:spcBef>
                <a:spcPts val="1000"/>
              </a:spcBef>
              <a:buFont typeface="Arial"/>
              <a:buChar char="•"/>
            </a:pPr>
            <a:r>
              <a:rPr lang="en-US" b="1" dirty="0"/>
              <a:t>Vaccine reactions:</a:t>
            </a:r>
            <a:r>
              <a:rPr lang="en-US" dirty="0"/>
              <a:t> This vaccine can cause soreness at the injection site and low-grade fever. It is not associated with serious side effects.</a:t>
            </a:r>
            <a:endParaRPr lang="en-US" dirty="0">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34</a:t>
            </a:fld>
            <a:endParaRPr lang="en-US"/>
          </a:p>
        </p:txBody>
      </p:sp>
    </p:spTree>
    <p:extLst>
      <p:ext uri="{BB962C8B-B14F-4D97-AF65-F5344CB8AC3E}">
        <p14:creationId xmlns:p14="http://schemas.microsoft.com/office/powerpoint/2010/main" val="15551930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dirty="0">
                <a:cs typeface="Calibri"/>
              </a:rPr>
              <a:t>Spread: when the feces (poop) of an infected person gets into the mouth of another person through contaminated water or food. </a:t>
            </a:r>
          </a:p>
          <a:p>
            <a:pPr marL="171450" indent="-171450">
              <a:buFont typeface="Calibri"/>
              <a:buChar char="-"/>
            </a:pPr>
            <a:r>
              <a:rPr lang="en-US" dirty="0">
                <a:cs typeface="Calibri"/>
              </a:rPr>
              <a:t>Disease: polio virus can spread to the nervous system and cause short- or long-term paralysis</a:t>
            </a:r>
          </a:p>
          <a:p>
            <a:pPr marL="171450" indent="-171450">
              <a:buFont typeface="Calibri"/>
              <a:buChar char="-"/>
            </a:pPr>
            <a:r>
              <a:rPr lang="en-US" dirty="0">
                <a:cs typeface="Calibri"/>
              </a:rPr>
              <a:t>Eradicate polio: while polio was eliminated from the US in 1979, it is only a plane ride away (or a trip to the airport). The world is trying to eradicate polio forever as we did with smallpox. Vaccinating your child is a key way to help reach this goal. </a:t>
            </a:r>
          </a:p>
          <a:p>
            <a:pPr marL="171450" indent="-171450">
              <a:buFont typeface="Calibri"/>
              <a:buChar char="-"/>
            </a:pPr>
            <a:r>
              <a:rPr lang="en-US" dirty="0">
                <a:cs typeface="Calibri"/>
              </a:rPr>
              <a:t>Vaccine reactions: polio vaccine may cause soreness where it was injected. It is not associated with serious side effects. </a:t>
            </a:r>
          </a:p>
        </p:txBody>
      </p:sp>
      <p:sp>
        <p:nvSpPr>
          <p:cNvPr id="4" name="Slide Number Placeholder 3"/>
          <p:cNvSpPr>
            <a:spLocks noGrp="1"/>
          </p:cNvSpPr>
          <p:nvPr>
            <p:ph type="sldNum" sz="quarter" idx="5"/>
          </p:nvPr>
        </p:nvSpPr>
        <p:spPr/>
        <p:txBody>
          <a:bodyPr/>
          <a:lstStyle/>
          <a:p>
            <a:fld id="{A8C381D7-3B13-4034-B734-D087811E7B1C}" type="slidenum">
              <a:rPr lang="en-US" smtClean="0"/>
              <a:t>35</a:t>
            </a:fld>
            <a:endParaRPr lang="en-US"/>
          </a:p>
        </p:txBody>
      </p:sp>
    </p:spTree>
    <p:extLst>
      <p:ext uri="{BB962C8B-B14F-4D97-AF65-F5344CB8AC3E}">
        <p14:creationId xmlns:p14="http://schemas.microsoft.com/office/powerpoint/2010/main" val="38113264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View as PDF online: https://www.cdc.gov/vaccines/schedules/downloads/teen/parent-version-schedule-7-18yrs.pdf</a:t>
            </a:r>
          </a:p>
          <a:p>
            <a:r>
              <a:rPr lang="en-US" dirty="0"/>
              <a:t>In English and Spanish: https://www.cdc.gov/vaccines/schedules/easy-to-read/adolescent-easyread.html</a:t>
            </a:r>
          </a:p>
        </p:txBody>
      </p:sp>
      <p:sp>
        <p:nvSpPr>
          <p:cNvPr id="4" name="Slide Number Placeholder 3"/>
          <p:cNvSpPr>
            <a:spLocks noGrp="1"/>
          </p:cNvSpPr>
          <p:nvPr>
            <p:ph type="sldNum" sz="quarter" idx="5"/>
          </p:nvPr>
        </p:nvSpPr>
        <p:spPr/>
        <p:txBody>
          <a:bodyPr/>
          <a:lstStyle/>
          <a:p>
            <a:fld id="{A8C381D7-3B13-4034-B734-D087811E7B1C}" type="slidenum">
              <a:rPr lang="en-US" smtClean="0"/>
              <a:t>38</a:t>
            </a:fld>
            <a:endParaRPr lang="en-US"/>
          </a:p>
        </p:txBody>
      </p:sp>
    </p:spTree>
    <p:extLst>
      <p:ext uri="{BB962C8B-B14F-4D97-AF65-F5344CB8AC3E}">
        <p14:creationId xmlns:p14="http://schemas.microsoft.com/office/powerpoint/2010/main" val="4502953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Spread</a:t>
            </a:r>
            <a:r>
              <a:rPr lang="en-US" b="1" dirty="0"/>
              <a:t>:</a:t>
            </a:r>
            <a:r>
              <a:rPr lang="en-US" dirty="0"/>
              <a:t> </a:t>
            </a:r>
          </a:p>
          <a:p>
            <a:pPr marL="628650" lvl="1" indent="-171450">
              <a:buFont typeface="Arial"/>
              <a:buChar char="•"/>
            </a:pPr>
            <a:r>
              <a:rPr lang="en-US" dirty="0"/>
              <a:t>Droplets produced during coughing or sneezing carry the bacteria to others. These droplets don't travel very far through the air and usually only infect nearby people. Many infants who get pertussis are infected by older siblings, parents, or caregivers who might not even know they have the disease.</a:t>
            </a:r>
            <a:endParaRPr lang="en-US" dirty="0">
              <a:cs typeface="Calibri" panose="020F0502020204030204"/>
            </a:endParaRPr>
          </a:p>
          <a:p>
            <a:pPr marL="171450" indent="-171450">
              <a:buFont typeface="Arial"/>
              <a:buChar char="•"/>
            </a:pPr>
            <a:r>
              <a:rPr lang="en-US" b="1" dirty="0"/>
              <a:t>Disease:</a:t>
            </a:r>
            <a:r>
              <a:rPr lang="en-US" dirty="0"/>
              <a:t> After a week or two of 'cold' symptoms, the person may have:</a:t>
            </a:r>
            <a:endParaRPr lang="en-US" dirty="0">
              <a:cs typeface="Calibri"/>
            </a:endParaRPr>
          </a:p>
          <a:p>
            <a:pPr marL="628650" lvl="1" indent="-171450">
              <a:buFont typeface="Arial"/>
              <a:buChar char="•"/>
            </a:pPr>
            <a:r>
              <a:rPr lang="en-US" dirty="0"/>
              <a:t>Fits of many, rapid coughs followed by a high-pitched “whoop” sound</a:t>
            </a:r>
            <a:endParaRPr lang="en-US" dirty="0">
              <a:cs typeface="Calibri"/>
            </a:endParaRPr>
          </a:p>
          <a:p>
            <a:pPr marL="628650" lvl="1" indent="-171450">
              <a:buFont typeface="Arial"/>
              <a:buChar char="•"/>
            </a:pPr>
            <a:r>
              <a:rPr lang="en-US" dirty="0"/>
              <a:t>Throwing up during or after coughing fits</a:t>
            </a:r>
            <a:endParaRPr lang="en-US" dirty="0">
              <a:cs typeface="Calibri"/>
            </a:endParaRPr>
          </a:p>
          <a:p>
            <a:pPr marL="628650" lvl="1" indent="-171450">
              <a:buFont typeface="Arial"/>
              <a:buChar char="•"/>
            </a:pPr>
            <a:r>
              <a:rPr lang="en-US" dirty="0"/>
              <a:t>Feeling very tired after coughing fits</a:t>
            </a:r>
            <a:endParaRPr lang="en-US" dirty="0">
              <a:cs typeface="Calibri"/>
            </a:endParaRPr>
          </a:p>
          <a:p>
            <a:pPr marL="171450" indent="-171450">
              <a:buFont typeface="Arial"/>
              <a:buChar char="•"/>
            </a:pPr>
            <a:r>
              <a:rPr lang="en-US" b="1" dirty="0">
                <a:hlinkClick r:id="rId3"/>
              </a:rPr>
              <a:t>Disease complications</a:t>
            </a:r>
            <a:r>
              <a:rPr lang="en-US" dirty="0">
                <a:hlinkClick r:id="rId3"/>
              </a:rPr>
              <a:t>(opens in a new tab)</a:t>
            </a:r>
            <a:r>
              <a:rPr lang="en-US" b="1" dirty="0"/>
              <a:t>:</a:t>
            </a:r>
            <a:r>
              <a:rPr lang="en-US" dirty="0"/>
              <a:t> Teens and adults often have complications that are unpleasant, but infants and young children are </a:t>
            </a:r>
            <a:r>
              <a:rPr lang="en-US" b="1" dirty="0"/>
              <a:t>in danger</a:t>
            </a:r>
            <a:r>
              <a:rPr lang="en-US" dirty="0"/>
              <a:t>. </a:t>
            </a:r>
            <a:endParaRPr lang="en-US" dirty="0">
              <a:cs typeface="Calibri"/>
            </a:endParaRPr>
          </a:p>
          <a:p>
            <a:pPr marL="628650" lvl="1" indent="-171450">
              <a:buFont typeface="Arial"/>
              <a:buChar char="•"/>
            </a:pPr>
            <a:r>
              <a:rPr lang="en-US" dirty="0"/>
              <a:t>1 out of 4 (23%) get lung infection</a:t>
            </a:r>
            <a:endParaRPr lang="en-US" dirty="0">
              <a:cs typeface="Calibri"/>
            </a:endParaRPr>
          </a:p>
          <a:p>
            <a:pPr marL="628650" lvl="1" indent="-171450">
              <a:buFont typeface="Arial"/>
              <a:buChar char="•"/>
            </a:pPr>
            <a:r>
              <a:rPr lang="en-US" dirty="0"/>
              <a:t>1 out of 100 (1.1%) will have convulsions </a:t>
            </a:r>
            <a:endParaRPr lang="en-US" dirty="0">
              <a:cs typeface="Calibri"/>
            </a:endParaRPr>
          </a:p>
          <a:p>
            <a:pPr marL="628650" lvl="1" indent="-171450">
              <a:buFont typeface="Arial"/>
              <a:buChar char="•"/>
            </a:pPr>
            <a:r>
              <a:rPr lang="en-US" dirty="0"/>
              <a:t>3 out of 5 (61%) will have slowed or stopped breathing</a:t>
            </a:r>
            <a:endParaRPr lang="en-US" dirty="0">
              <a:cs typeface="Calibri"/>
            </a:endParaRPr>
          </a:p>
          <a:p>
            <a:pPr marL="628650" lvl="1" indent="-171450">
              <a:buFont typeface="Arial"/>
              <a:buChar char="•"/>
            </a:pPr>
            <a:r>
              <a:rPr lang="en-US" dirty="0"/>
              <a:t>1 out of 300 (0.3%) will have disease of the brain</a:t>
            </a:r>
            <a:endParaRPr lang="en-US" dirty="0">
              <a:cs typeface="Calibri"/>
            </a:endParaRPr>
          </a:p>
          <a:p>
            <a:pPr marL="628650" lvl="1" indent="-171450">
              <a:buFont typeface="Arial"/>
              <a:buChar char="•"/>
            </a:pPr>
            <a:r>
              <a:rPr lang="en-US" dirty="0"/>
              <a:t>1 out of 100 (1%) will die</a:t>
            </a:r>
            <a:endParaRPr lang="en-US" dirty="0">
              <a:cs typeface="Calibri"/>
            </a:endParaRPr>
          </a:p>
          <a:p>
            <a:pPr marL="171450" indent="-171450">
              <a:buFont typeface="Arial"/>
              <a:buChar char="•"/>
            </a:pPr>
            <a:r>
              <a:rPr lang="en-US" b="1" dirty="0"/>
              <a:t>Vaccine reactions</a:t>
            </a:r>
            <a:r>
              <a:rPr lang="en-US" dirty="0"/>
              <a:t>: Redness, swelling, pain, and tenderness at the injection site is most common. Some people get body-ache, fatigue, or even a fever.</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39</a:t>
            </a:fld>
            <a:endParaRPr lang="en-US"/>
          </a:p>
        </p:txBody>
      </p:sp>
    </p:spTree>
    <p:extLst>
      <p:ext uri="{BB962C8B-B14F-4D97-AF65-F5344CB8AC3E}">
        <p14:creationId xmlns:p14="http://schemas.microsoft.com/office/powerpoint/2010/main" val="42183093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b="1"/>
              <a:t>Spread</a:t>
            </a:r>
            <a:r>
              <a:rPr lang="en-US"/>
              <a:t>: from mother to infant, non-sexually from person-to-person (e.g., from the fingers to the genitals), or sexually (i.e., vaginal, anal, or oral sex with someone who has the virus).</a:t>
            </a:r>
          </a:p>
          <a:p>
            <a:pPr marL="285750" indent="-285750">
              <a:lnSpc>
                <a:spcPct val="90000"/>
              </a:lnSpc>
              <a:spcBef>
                <a:spcPts val="1000"/>
              </a:spcBef>
              <a:buFont typeface="Arial"/>
              <a:buChar char="•"/>
            </a:pPr>
            <a:r>
              <a:rPr lang="en-US" b="1" dirty="0"/>
              <a:t>Disease:</a:t>
            </a:r>
            <a:r>
              <a:rPr lang="en-US" dirty="0"/>
              <a:t> HPV can cause cancer of the base of the tongue and tonsils, cervix, vulva, vagina, penis, or anus. The cancer often develops years, or even decades, after infection. It also can cause warts in the places it causes cancer.</a:t>
            </a:r>
            <a:endParaRPr lang="en-US" dirty="0">
              <a:cs typeface="Calibri"/>
            </a:endParaRPr>
          </a:p>
          <a:p>
            <a:pPr marL="285750" indent="-285750">
              <a:lnSpc>
                <a:spcPct val="90000"/>
              </a:lnSpc>
              <a:spcBef>
                <a:spcPts val="1000"/>
              </a:spcBef>
              <a:buFont typeface="Arial"/>
              <a:buChar char="•"/>
            </a:pPr>
            <a:r>
              <a:rPr lang="en-US" b="1" dirty="0"/>
              <a:t>Vaccine reactions: </a:t>
            </a:r>
            <a:r>
              <a:rPr lang="en-US" dirty="0"/>
              <a:t>HPV vaccine can cause pain, redness, or swelling in the arm where the shot was given. A few adolescents get fever, fainting (fainting after any vaccine is more common among adolescents), nausea, headache, or tired feeling. </a:t>
            </a:r>
            <a:endParaRPr lang="en-US" dirty="0">
              <a:cs typeface="Calibri"/>
            </a:endParaRPr>
          </a:p>
          <a:p>
            <a:pPr marL="285750" indent="-285750">
              <a:lnSpc>
                <a:spcPct val="90000"/>
              </a:lnSpc>
              <a:spcBef>
                <a:spcPts val="1000"/>
              </a:spcBef>
              <a:buFont typeface="Arial"/>
              <a:buChar char="•"/>
            </a:pPr>
            <a:r>
              <a:rPr lang="en-US" dirty="0"/>
              <a:t>See the </a:t>
            </a:r>
            <a:r>
              <a:rPr lang="en-US" dirty="0">
                <a:hlinkClick r:id="rId3"/>
              </a:rPr>
              <a:t>American Cancer Society "HPV Cancer Free" website</a:t>
            </a:r>
            <a:endParaRPr lang="en-US"/>
          </a:p>
        </p:txBody>
      </p:sp>
      <p:sp>
        <p:nvSpPr>
          <p:cNvPr id="4" name="Slide Number Placeholder 3"/>
          <p:cNvSpPr>
            <a:spLocks noGrp="1"/>
          </p:cNvSpPr>
          <p:nvPr>
            <p:ph type="sldNum" sz="quarter" idx="5"/>
          </p:nvPr>
        </p:nvSpPr>
        <p:spPr/>
        <p:txBody>
          <a:bodyPr/>
          <a:lstStyle/>
          <a:p>
            <a:fld id="{A8C381D7-3B13-4034-B734-D087811E7B1C}" type="slidenum">
              <a:rPr lang="en-US" smtClean="0"/>
              <a:t>41</a:t>
            </a:fld>
            <a:endParaRPr lang="en-US"/>
          </a:p>
        </p:txBody>
      </p:sp>
    </p:spTree>
    <p:extLst>
      <p:ext uri="{BB962C8B-B14F-4D97-AF65-F5344CB8AC3E}">
        <p14:creationId xmlns:p14="http://schemas.microsoft.com/office/powerpoint/2010/main" val="34931940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42</a:t>
            </a:fld>
            <a:endParaRPr lang="en-US"/>
          </a:p>
        </p:txBody>
      </p:sp>
    </p:spTree>
    <p:extLst>
      <p:ext uri="{BB962C8B-B14F-4D97-AF65-F5344CB8AC3E}">
        <p14:creationId xmlns:p14="http://schemas.microsoft.com/office/powerpoint/2010/main" val="8067245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b="1" dirty="0"/>
              <a:t>Spread: </a:t>
            </a:r>
            <a:r>
              <a:rPr lang="en-US" dirty="0"/>
              <a:t>from person-to-person by coughing or coming into close or lengthy contact with someone who is sick or who carries the bacteria without knowing it.</a:t>
            </a:r>
          </a:p>
          <a:p>
            <a:pPr marL="628650" lvl="1" indent="-171450">
              <a:buFont typeface="Arial"/>
              <a:buChar char="•"/>
            </a:pPr>
            <a:r>
              <a:rPr lang="en-US"/>
              <a:t>Contact includes kissing, sharing drinks, or living together. </a:t>
            </a:r>
          </a:p>
          <a:p>
            <a:pPr marL="628650" lvl="1" indent="-171450">
              <a:buFont typeface="Arial"/>
              <a:buChar char="•"/>
            </a:pPr>
            <a:r>
              <a:rPr lang="en-US" dirty="0"/>
              <a:t>Up to 1-in-10 people carry this bacteria in their nose or throat without getting sick.</a:t>
            </a:r>
            <a:endParaRPr lang="en-US" dirty="0">
              <a:cs typeface="Calibri"/>
            </a:endParaRPr>
          </a:p>
          <a:p>
            <a:pPr marL="171450" indent="-171450">
              <a:buFont typeface="Arial"/>
              <a:buChar char="•"/>
            </a:pPr>
            <a:r>
              <a:rPr lang="en-US" b="1" dirty="0"/>
              <a:t>Disease:</a:t>
            </a:r>
            <a:r>
              <a:rPr lang="en-US" dirty="0"/>
              <a:t> This causes severe infections of the brain and blood (meningitis = inflamed lining of the brain and spinal cord) as well as loss of fingers, hands, feet, and limbs.</a:t>
            </a:r>
            <a:endParaRPr lang="en-US" dirty="0">
              <a:cs typeface="Calibri"/>
            </a:endParaRPr>
          </a:p>
          <a:p>
            <a:pPr marL="171450" indent="-171450">
              <a:buFont typeface="Arial"/>
              <a:buChar char="•"/>
            </a:pPr>
            <a:r>
              <a:rPr lang="en-US" b="1" dirty="0"/>
              <a:t>Extremely serious:</a:t>
            </a:r>
            <a:endParaRPr lang="en-US" dirty="0"/>
          </a:p>
          <a:p>
            <a:pPr marL="628650" lvl="1" indent="-171450">
              <a:buFont typeface="Arial"/>
              <a:buChar char="•"/>
            </a:pPr>
            <a:r>
              <a:rPr lang="en-US" dirty="0"/>
              <a:t>Even with antibiotic treatment, 10-15% of infected people will die. </a:t>
            </a:r>
            <a:endParaRPr lang="en-US" dirty="0">
              <a:cs typeface="Calibri"/>
            </a:endParaRPr>
          </a:p>
          <a:p>
            <a:pPr marL="628650" lvl="1" indent="-171450">
              <a:buFont typeface="Arial"/>
              <a:buChar char="•"/>
            </a:pPr>
            <a:r>
              <a:rPr lang="en-US" dirty="0"/>
              <a:t>Up to 1-in-5 survivors will have long-term disabilities, such as loss of limb(s), deafness, nervous system problems, or brain damage.</a:t>
            </a:r>
            <a:endParaRPr lang="en-US" dirty="0">
              <a:cs typeface="Calibri"/>
            </a:endParaRPr>
          </a:p>
          <a:p>
            <a:pPr marL="171450" indent="-171450">
              <a:buFont typeface="Arial"/>
              <a:buChar char="•"/>
            </a:pPr>
            <a:r>
              <a:rPr lang="en-US" b="1" dirty="0"/>
              <a:t>Vaccine reactions</a:t>
            </a:r>
            <a:r>
              <a:rPr lang="en-US" dirty="0"/>
              <a:t>: As with the other vaccines in this lesson, this can cause soreness at the injection site, fever, headache, nausea, and fatigue.</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43</a:t>
            </a:fld>
            <a:endParaRPr lang="en-US"/>
          </a:p>
        </p:txBody>
      </p:sp>
    </p:spTree>
    <p:extLst>
      <p:ext uri="{BB962C8B-B14F-4D97-AF65-F5344CB8AC3E}">
        <p14:creationId xmlns:p14="http://schemas.microsoft.com/office/powerpoint/2010/main" val="31397953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past, parents feared diseases such as measles, and were eager to have their children vaccinated. They were heartened to see the rapid drop in disease rates after an effective measles vaccine became available in the early 1960s.</a:t>
            </a:r>
          </a:p>
          <a:p>
            <a:r>
              <a:rPr lang="en-US" dirty="0"/>
              <a:t>On-time vaccination is still the best choice for children and adolescents. Here's why.</a:t>
            </a:r>
          </a:p>
          <a:p>
            <a:endParaRPr lang="en-US" dirty="0">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46</a:t>
            </a:fld>
            <a:endParaRPr lang="en-US"/>
          </a:p>
        </p:txBody>
      </p:sp>
    </p:spTree>
    <p:extLst>
      <p:ext uri="{BB962C8B-B14F-4D97-AF65-F5344CB8AC3E}">
        <p14:creationId xmlns:p14="http://schemas.microsoft.com/office/powerpoint/2010/main" val="32247096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past, parents feared diseases such as measles, and were eager to have their children vaccinated. They were heartened to see the rapid drop in disease rates after an effective measles vaccine became available in the early 1960s.</a:t>
            </a:r>
          </a:p>
          <a:p>
            <a:r>
              <a:rPr lang="en-US" dirty="0"/>
              <a:t>On-time vaccination is still the best choice for children and adolescents. Here's why.</a:t>
            </a:r>
          </a:p>
          <a:p>
            <a:endParaRPr lang="en-US" dirty="0">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47</a:t>
            </a:fld>
            <a:endParaRPr lang="en-US"/>
          </a:p>
        </p:txBody>
      </p:sp>
    </p:spTree>
    <p:extLst>
      <p:ext uri="{BB962C8B-B14F-4D97-AF65-F5344CB8AC3E}">
        <p14:creationId xmlns:p14="http://schemas.microsoft.com/office/powerpoint/2010/main" val="6612220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t>Vaccine preventable diseases are still among us. </a:t>
            </a:r>
            <a:endParaRPr lang="en-US" dirty="0"/>
          </a:p>
          <a:p>
            <a:pPr>
              <a:lnSpc>
                <a:spcPct val="90000"/>
              </a:lnSpc>
              <a:spcBef>
                <a:spcPts val="1000"/>
              </a:spcBef>
            </a:pPr>
            <a:endParaRPr lang="en-US" dirty="0"/>
          </a:p>
          <a:p>
            <a:pPr>
              <a:lnSpc>
                <a:spcPct val="90000"/>
              </a:lnSpc>
              <a:spcBef>
                <a:spcPts val="1000"/>
              </a:spcBef>
            </a:pPr>
            <a:r>
              <a:rPr lang="en-US" dirty="0"/>
              <a:t>Dinosaurs are frightening, but extinct. Other than smallpox, the vaccine preventable diseases are still among us. Some diseases such as tetanus and flu will </a:t>
            </a:r>
            <a:r>
              <a:rPr lang="en-US" i="1" dirty="0"/>
              <a:t>never</a:t>
            </a:r>
            <a:r>
              <a:rPr lang="en-US" dirty="0"/>
              <a:t> be eradicated.</a:t>
            </a:r>
            <a:endParaRPr lang="en-US" dirty="0">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48</a:t>
            </a:fld>
            <a:endParaRPr lang="en-US"/>
          </a:p>
        </p:txBody>
      </p:sp>
    </p:spTree>
    <p:extLst>
      <p:ext uri="{BB962C8B-B14F-4D97-AF65-F5344CB8AC3E}">
        <p14:creationId xmlns:p14="http://schemas.microsoft.com/office/powerpoint/2010/main" val="1886397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Babies</a:t>
            </a:r>
            <a:endParaRPr lang="en-US" dirty="0"/>
          </a:p>
          <a:p>
            <a:r>
              <a:rPr lang="en-US" dirty="0"/>
              <a:t>Some illnesses, such as pertussis (whooping cough) are very dangerous to infants. Anyone in close contact with an infant (for example, siblings, parents, visitors, care takers) should be sure they are fully vaccinated.</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9</a:t>
            </a:fld>
            <a:endParaRPr lang="en-US"/>
          </a:p>
        </p:txBody>
      </p:sp>
    </p:spTree>
    <p:extLst>
      <p:ext uri="{BB962C8B-B14F-4D97-AF65-F5344CB8AC3E}">
        <p14:creationId xmlns:p14="http://schemas.microsoft.com/office/powerpoint/2010/main" val="30958216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indent="-228600">
              <a:lnSpc>
                <a:spcPct val="90000"/>
              </a:lnSpc>
              <a:spcBef>
                <a:spcPts val="500"/>
              </a:spcBef>
            </a:pPr>
            <a:r>
              <a:rPr lang="en-US" b="1"/>
              <a:t>There is no medicine to kill many viruses.</a:t>
            </a:r>
            <a:endParaRPr lang="en-US"/>
          </a:p>
          <a:p>
            <a:pPr marL="228600">
              <a:lnSpc>
                <a:spcPct val="90000"/>
              </a:lnSpc>
              <a:spcBef>
                <a:spcPts val="1000"/>
              </a:spcBef>
            </a:pPr>
            <a:r>
              <a:rPr lang="en-US" b="1" dirty="0"/>
              <a:t>Once you are infected with many viruses (for example, measles, polio, HPV) we can treat symptoms and try to prevent complications, but there is no medicine to rid the body of the infection.</a:t>
            </a:r>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49</a:t>
            </a:fld>
            <a:endParaRPr lang="en-US"/>
          </a:p>
        </p:txBody>
      </p:sp>
    </p:spTree>
    <p:extLst>
      <p:ext uri="{BB962C8B-B14F-4D97-AF65-F5344CB8AC3E}">
        <p14:creationId xmlns:p14="http://schemas.microsoft.com/office/powerpoint/2010/main" val="13406892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 some </a:t>
            </a:r>
            <a:r>
              <a:rPr lang="en-US"/>
              <a:t>cases, after vaccination our bodies make more or more effective antibodies than after natural infection. However, usually this is not the case. </a:t>
            </a:r>
            <a:endParaRPr lang="en-US">
              <a:cs typeface="Calibri"/>
            </a:endParaRPr>
          </a:p>
          <a:p>
            <a:r>
              <a:rPr lang="en-US"/>
              <a:t>Vaccination is better than natural infection because vaccination has LESS side effects. While </a:t>
            </a:r>
            <a:r>
              <a:rPr lang="en-US" u="sng" dirty="0"/>
              <a:t>after vaccination</a:t>
            </a:r>
            <a:r>
              <a:rPr lang="en-US" dirty="0"/>
              <a:t> people may have a sore arm, a day of fever, aches, tiredness. </a:t>
            </a:r>
            <a:r>
              <a:rPr lang="en-US" u="sng" dirty="0"/>
              <a:t>After natural infection</a:t>
            </a:r>
            <a:r>
              <a:rPr lang="en-US" dirty="0"/>
              <a:t> people may have </a:t>
            </a:r>
          </a:p>
          <a:p>
            <a:pPr marL="171450" indent="-171450">
              <a:buFont typeface="Arial"/>
              <a:buChar char="•"/>
            </a:pPr>
            <a:r>
              <a:rPr lang="en-US" dirty="0"/>
              <a:t>Paralysis (polio disease)</a:t>
            </a:r>
          </a:p>
          <a:p>
            <a:pPr marL="171450" indent="-171450">
              <a:buFont typeface="Arial"/>
              <a:buChar char="•"/>
            </a:pPr>
            <a:r>
              <a:rPr lang="en-US"/>
              <a:t>Permanent brain damage (Hib disease)</a:t>
            </a:r>
            <a:endParaRPr lang="en-US" dirty="0"/>
          </a:p>
          <a:p>
            <a:pPr marL="171450" indent="-171450">
              <a:buFont typeface="Arial"/>
              <a:buChar char="•"/>
            </a:pPr>
            <a:r>
              <a:rPr lang="en-US"/>
              <a:t>Liver failure (hepatitis B disease)</a:t>
            </a:r>
            <a:endParaRPr lang="en-US" dirty="0"/>
          </a:p>
          <a:p>
            <a:pPr marL="171450" indent="-171450">
              <a:buFont typeface="Arial"/>
              <a:buChar char="•"/>
            </a:pPr>
            <a:r>
              <a:rPr lang="en-US"/>
              <a:t>Deafness (rubella disease)</a:t>
            </a:r>
            <a:endParaRPr lang="en-US" dirty="0"/>
          </a:p>
          <a:p>
            <a:pPr marL="171450" indent="-171450">
              <a:buFont typeface="Arial"/>
              <a:buChar char="•"/>
            </a:pPr>
            <a:r>
              <a:rPr lang="en-US"/>
              <a:t>Cancer (HPV)</a:t>
            </a:r>
            <a:endParaRPr lang="en-US" dirty="0"/>
          </a:p>
          <a:p>
            <a:pPr marL="171450" indent="-171450">
              <a:buFont typeface="Arial"/>
              <a:buChar char="•"/>
            </a:pPr>
            <a:r>
              <a:rPr lang="en-US"/>
              <a:t>Loss of limbs (meningococcus)</a:t>
            </a:r>
            <a:endParaRPr lang="en-US" dirty="0"/>
          </a:p>
          <a:p>
            <a:pPr marL="171450" indent="-171450">
              <a:buFont typeface="Arial"/>
              <a:buChar char="•"/>
            </a:pPr>
            <a:r>
              <a:rPr lang="en-US"/>
              <a:t>Death (many)</a:t>
            </a:r>
          </a:p>
        </p:txBody>
      </p:sp>
      <p:sp>
        <p:nvSpPr>
          <p:cNvPr id="4" name="Slide Number Placeholder 3"/>
          <p:cNvSpPr>
            <a:spLocks noGrp="1"/>
          </p:cNvSpPr>
          <p:nvPr>
            <p:ph type="sldNum" sz="quarter" idx="5"/>
          </p:nvPr>
        </p:nvSpPr>
        <p:spPr/>
        <p:txBody>
          <a:bodyPr/>
          <a:lstStyle/>
          <a:p>
            <a:fld id="{A8C381D7-3B13-4034-B734-D087811E7B1C}" type="slidenum">
              <a:rPr lang="en-US" smtClean="0"/>
              <a:t>50</a:t>
            </a:fld>
            <a:endParaRPr lang="en-US"/>
          </a:p>
        </p:txBody>
      </p:sp>
    </p:spTree>
    <p:extLst>
      <p:ext uri="{BB962C8B-B14F-4D97-AF65-F5344CB8AC3E}">
        <p14:creationId xmlns:p14="http://schemas.microsoft.com/office/powerpoint/2010/main" val="35466511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600" b="1" dirty="0">
                <a:solidFill>
                  <a:srgbClr val="0070C0"/>
                </a:solidFill>
              </a:rPr>
              <a:t>Vaccines help prevent the spread of disease.</a:t>
            </a:r>
          </a:p>
          <a:p>
            <a:pPr>
              <a:buNone/>
            </a:pPr>
            <a:r>
              <a:rPr lang="en-US" b="1" dirty="0">
                <a:solidFill>
                  <a:srgbClr val="003B68"/>
                </a:solidFill>
                <a:ea typeface="+mn-lt"/>
                <a:cs typeface="+mn-lt"/>
              </a:rPr>
              <a:t>Vaccines protect the person who receives them and, indirectly, the people close to them.</a:t>
            </a:r>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51</a:t>
            </a:fld>
            <a:endParaRPr lang="en-US"/>
          </a:p>
        </p:txBody>
      </p:sp>
    </p:spTree>
    <p:extLst>
      <p:ext uri="{BB962C8B-B14F-4D97-AF65-F5344CB8AC3E}">
        <p14:creationId xmlns:p14="http://schemas.microsoft.com/office/powerpoint/2010/main" val="38096574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fontAlgn="base">
              <a:buNone/>
            </a:pPr>
            <a:r>
              <a:rPr lang="en-US" b="1" dirty="0">
                <a:solidFill>
                  <a:srgbClr val="003B68"/>
                </a:solidFill>
                <a:ea typeface="+mn-lt"/>
                <a:cs typeface="+mn-lt"/>
              </a:rPr>
              <a:t>Just hoping that your loved one will not be infected is not much of a strategy. Protection through vaccination has been shown to be more effective and safer.</a:t>
            </a:r>
            <a:br>
              <a:rPr lang="en-US" b="1" dirty="0">
                <a:solidFill>
                  <a:srgbClr val="003B68"/>
                </a:solidFill>
                <a:ea typeface="+mn-lt"/>
                <a:cs typeface="+mn-lt"/>
              </a:rPr>
            </a:br>
            <a:endParaRPr lang="en-US" b="1" dirty="0">
              <a:solidFill>
                <a:srgbClr val="003B68"/>
              </a:solidFill>
              <a:ea typeface="+mn-lt"/>
              <a:cs typeface="+mn-lt"/>
            </a:endParaRPr>
          </a:p>
          <a:p>
            <a:pPr marL="0" indent="0" algn="l" fontAlgn="base">
              <a:buNone/>
            </a:pPr>
            <a:r>
              <a:rPr lang="en-US" b="1" dirty="0">
                <a:solidFill>
                  <a:srgbClr val="003B68"/>
                </a:solidFill>
                <a:ea typeface="+mn-lt"/>
                <a:cs typeface="+mn-lt"/>
              </a:rPr>
              <a:t>There is no specific medicine to fight most of the viruses that cause vaccine-preventable diseases. For example, there is no specific medicine against polio virus, HPV, or measles. Cure is not even an option for these.</a:t>
            </a: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52</a:t>
            </a:fld>
            <a:endParaRPr lang="en-US"/>
          </a:p>
        </p:txBody>
      </p:sp>
    </p:spTree>
    <p:extLst>
      <p:ext uri="{BB962C8B-B14F-4D97-AF65-F5344CB8AC3E}">
        <p14:creationId xmlns:p14="http://schemas.microsoft.com/office/powerpoint/2010/main" val="10456697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fontAlgn="base">
              <a:buNone/>
            </a:pPr>
            <a:r>
              <a:rPr lang="en-US" sz="1200" b="1" i="0" dirty="0">
                <a:solidFill>
                  <a:srgbClr val="003B68"/>
                </a:solidFill>
                <a:effectLst/>
                <a:latin typeface="+mj-lt"/>
              </a:rPr>
              <a:t>Vaccines work with the natural immune system.</a:t>
            </a:r>
            <a:endParaRPr lang="en-US" sz="1200" b="0" i="0" dirty="0">
              <a:solidFill>
                <a:srgbClr val="003B68"/>
              </a:solidFill>
              <a:effectLst/>
              <a:latin typeface="+mj-lt"/>
            </a:endParaRPr>
          </a:p>
          <a:p>
            <a:pPr algn="l" fontAlgn="base">
              <a:buFont typeface="Arial" panose="020B0604020202020204" pitchFamily="34" charset="0"/>
              <a:buChar char="•"/>
            </a:pPr>
            <a:r>
              <a:rPr lang="en-US" sz="1200" b="0" i="0" dirty="0">
                <a:solidFill>
                  <a:srgbClr val="003B68"/>
                </a:solidFill>
                <a:effectLst/>
                <a:latin typeface="+mj-lt"/>
              </a:rPr>
              <a:t>A vaccine contains some part or parts of the disease germ – called </a:t>
            </a:r>
            <a:r>
              <a:rPr lang="en-US" sz="1200" b="1" i="0" dirty="0">
                <a:solidFill>
                  <a:srgbClr val="0070C0"/>
                </a:solidFill>
                <a:effectLst/>
                <a:latin typeface="+mj-lt"/>
              </a:rPr>
              <a:t>antigens</a:t>
            </a:r>
            <a:r>
              <a:rPr lang="en-US" sz="1200" b="0" i="0" dirty="0">
                <a:solidFill>
                  <a:srgbClr val="003B68"/>
                </a:solidFill>
                <a:effectLst/>
                <a:latin typeface="+mj-lt"/>
              </a:rPr>
              <a:t>.</a:t>
            </a:r>
            <a:br>
              <a:rPr lang="en-US" sz="1200" b="0" i="0" dirty="0">
                <a:solidFill>
                  <a:srgbClr val="003B68"/>
                </a:solidFill>
                <a:effectLst/>
                <a:latin typeface="+mj-lt"/>
              </a:rPr>
            </a:br>
            <a:r>
              <a:rPr lang="en-US" sz="1200" b="0" i="0" dirty="0">
                <a:solidFill>
                  <a:srgbClr val="003B68"/>
                </a:solidFill>
                <a:effectLst/>
                <a:latin typeface="+mj-lt"/>
              </a:rPr>
              <a:t>When the antigen is injected, the body recognizes the invader and makes </a:t>
            </a:r>
            <a:r>
              <a:rPr lang="en-US" sz="1200" b="1" i="0" dirty="0">
                <a:solidFill>
                  <a:srgbClr val="0070C0"/>
                </a:solidFill>
                <a:effectLst/>
                <a:latin typeface="+mj-lt"/>
              </a:rPr>
              <a:t>antibodies</a:t>
            </a:r>
            <a:r>
              <a:rPr lang="en-US" sz="1200" b="0" i="0" dirty="0">
                <a:solidFill>
                  <a:srgbClr val="003B68"/>
                </a:solidFill>
                <a:effectLst/>
                <a:latin typeface="+mj-lt"/>
              </a:rPr>
              <a:t>.</a:t>
            </a:r>
          </a:p>
          <a:p>
            <a:pPr algn="l" fontAlgn="base">
              <a:buFont typeface="Arial" panose="020B0604020202020204" pitchFamily="34" charset="0"/>
              <a:buChar char="•"/>
            </a:pPr>
            <a:r>
              <a:rPr lang="en-US" sz="1200" b="0" i="0" dirty="0">
                <a:solidFill>
                  <a:srgbClr val="003B68"/>
                </a:solidFill>
                <a:effectLst/>
                <a:latin typeface="+mj-lt"/>
              </a:rPr>
              <a:t>Unlike the actual disease germ, the vaccine does not overwhelm the immune system; the person does not get the disease.</a:t>
            </a:r>
          </a:p>
          <a:p>
            <a:pPr algn="l" fontAlgn="base">
              <a:buFont typeface="Arial" panose="020B0604020202020204" pitchFamily="34" charset="0"/>
              <a:buChar char="•"/>
            </a:pPr>
            <a:r>
              <a:rPr lang="en-US" sz="1200" b="0" i="0" dirty="0">
                <a:solidFill>
                  <a:srgbClr val="003B68"/>
                </a:solidFill>
                <a:effectLst/>
                <a:latin typeface="+mj-lt"/>
              </a:rPr>
              <a:t>While the antibodies fight the antigens, the immune system creates </a:t>
            </a:r>
            <a:r>
              <a:rPr lang="en-US" sz="1200" b="1" i="0" dirty="0">
                <a:solidFill>
                  <a:srgbClr val="0070C0"/>
                </a:solidFill>
                <a:effectLst/>
                <a:latin typeface="+mj-lt"/>
              </a:rPr>
              <a:t>memory cells</a:t>
            </a:r>
            <a:r>
              <a:rPr lang="en-US" sz="1200" b="0" i="0" dirty="0">
                <a:solidFill>
                  <a:srgbClr val="0070C0"/>
                </a:solidFill>
                <a:effectLst/>
                <a:latin typeface="+mj-lt"/>
              </a:rPr>
              <a:t> </a:t>
            </a:r>
            <a:r>
              <a:rPr lang="en-US" sz="1200" b="0" i="0" dirty="0">
                <a:solidFill>
                  <a:srgbClr val="003B68"/>
                </a:solidFill>
                <a:effectLst/>
                <a:latin typeface="+mj-lt"/>
              </a:rPr>
              <a:t>to help fight off the disease should the person ever be exposed to it again.</a:t>
            </a:r>
          </a:p>
          <a:p>
            <a:endParaRPr lang="en-US" b="0" i="0" dirty="0">
              <a:effectLst/>
              <a:latin typeface="var(--font-family-body)"/>
              <a:hlinkClick r:id="rId3"/>
            </a:endParaRPr>
          </a:p>
          <a:p>
            <a:r>
              <a:rPr lang="en-US" b="0" i="0" dirty="0">
                <a:effectLst/>
                <a:latin typeface="var(--font-family-body)"/>
                <a:hlinkClick r:id="rId3"/>
              </a:rPr>
              <a:t>https://www.</a:t>
            </a:r>
            <a:r>
              <a:rPr lang="en-US" b="1" i="0" dirty="0">
                <a:solidFill>
                  <a:srgbClr val="F57926"/>
                </a:solidFill>
                <a:effectLst/>
                <a:latin typeface="var(--font-family-body)"/>
                <a:hlinkClick r:id="rId3"/>
              </a:rPr>
              <a:t>mayo</a:t>
            </a:r>
            <a:r>
              <a:rPr lang="en-US" b="0" i="0" dirty="0">
                <a:effectLst/>
                <a:latin typeface="var(--font-family-body)"/>
                <a:hlinkClick r:id="rId3"/>
              </a:rPr>
              <a:t>clinic</a:t>
            </a:r>
            <a:r>
              <a:rPr lang="en-US" b="1" i="0" dirty="0">
                <a:solidFill>
                  <a:srgbClr val="F57926"/>
                </a:solidFill>
                <a:effectLst/>
                <a:latin typeface="var(--font-family-body)"/>
                <a:hlinkClick r:id="rId3"/>
              </a:rPr>
              <a:t>health</a:t>
            </a:r>
            <a:r>
              <a:rPr lang="en-US" b="0" i="0" dirty="0">
                <a:effectLst/>
                <a:latin typeface="var(--font-family-body)"/>
                <a:hlinkClick r:id="rId3"/>
              </a:rPr>
              <a:t>system.org/hometown-health/speaking-of-health/vaccine-safety-6-common-questions-answered</a:t>
            </a:r>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53</a:t>
            </a:fld>
            <a:endParaRPr lang="en-US"/>
          </a:p>
        </p:txBody>
      </p:sp>
    </p:spTree>
    <p:extLst>
      <p:ext uri="{BB962C8B-B14F-4D97-AF65-F5344CB8AC3E}">
        <p14:creationId xmlns:p14="http://schemas.microsoft.com/office/powerpoint/2010/main" val="36092204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fontAlgn="base">
              <a:buNone/>
            </a:pPr>
            <a:r>
              <a:rPr lang="en-US" dirty="0"/>
              <a:t>Hib</a:t>
            </a:r>
          </a:p>
          <a:p>
            <a:pPr marL="0" indent="0" algn="l" fontAlgn="base">
              <a:buNone/>
            </a:pPr>
            <a:r>
              <a:rPr lang="en-US" dirty="0"/>
              <a:t>After getting a full series of the modern Hib vaccine, more than 95% of infants develop antibody levels high enough to provide protection.</a:t>
            </a:r>
          </a:p>
          <a:p>
            <a:pPr marL="0" indent="0" algn="l" fontAlgn="base">
              <a:buNone/>
            </a:pPr>
            <a:endParaRPr lang="en-US" dirty="0"/>
          </a:p>
          <a:p>
            <a:pPr marL="0" indent="0" algn="l" fontAlgn="base">
              <a:buNone/>
            </a:pPr>
            <a:r>
              <a:rPr lang="en-US" dirty="0"/>
              <a:t>HPV</a:t>
            </a:r>
          </a:p>
          <a:p>
            <a:pPr marL="0" indent="0" algn="l" fontAlgn="base">
              <a:buNone/>
            </a:pPr>
            <a:r>
              <a:rPr lang="en-US" dirty="0"/>
              <a:t>Scientists did an analysis of data on more than 60 million vaccinated girls in 14 countries. They looked at infections with the 2 most common cancer-causing HPV types. They found that compared with the period before vaccination these infections decreased by 83% among girls aged 15-19 years. </a:t>
            </a:r>
          </a:p>
        </p:txBody>
      </p:sp>
      <p:sp>
        <p:nvSpPr>
          <p:cNvPr id="4" name="Slide Number Placeholder 3"/>
          <p:cNvSpPr>
            <a:spLocks noGrp="1"/>
          </p:cNvSpPr>
          <p:nvPr>
            <p:ph type="sldNum" sz="quarter" idx="5"/>
          </p:nvPr>
        </p:nvSpPr>
        <p:spPr/>
        <p:txBody>
          <a:bodyPr/>
          <a:lstStyle/>
          <a:p>
            <a:fld id="{A8C381D7-3B13-4034-B734-D087811E7B1C}" type="slidenum">
              <a:rPr lang="en-US" smtClean="0"/>
              <a:t>54</a:t>
            </a:fld>
            <a:endParaRPr lang="en-US"/>
          </a:p>
        </p:txBody>
      </p:sp>
    </p:spTree>
    <p:extLst>
      <p:ext uri="{BB962C8B-B14F-4D97-AF65-F5344CB8AC3E}">
        <p14:creationId xmlns:p14="http://schemas.microsoft.com/office/powerpoint/2010/main" val="19714066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fontAlgn="base">
              <a:buNone/>
            </a:pPr>
            <a:r>
              <a:rPr lang="en-US" dirty="0"/>
              <a:t>Hib</a:t>
            </a:r>
          </a:p>
          <a:p>
            <a:pPr marL="0" indent="0" algn="l" fontAlgn="base">
              <a:buNone/>
            </a:pPr>
            <a:r>
              <a:rPr lang="en-US" dirty="0"/>
              <a:t>After getting a full series of the modern Hib vaccine, more than 95% of infants develop antibody levels high enough to provide protection.</a:t>
            </a:r>
          </a:p>
          <a:p>
            <a:pPr marL="0" indent="0" algn="l" fontAlgn="base">
              <a:buNone/>
            </a:pPr>
            <a:endParaRPr lang="en-US" dirty="0"/>
          </a:p>
          <a:p>
            <a:pPr marL="0" indent="0" algn="l" fontAlgn="base">
              <a:buNone/>
            </a:pPr>
            <a:r>
              <a:rPr lang="en-US" dirty="0"/>
              <a:t>HPV</a:t>
            </a:r>
          </a:p>
          <a:p>
            <a:pPr marL="0" indent="0" algn="l" fontAlgn="base">
              <a:buNone/>
            </a:pPr>
            <a:r>
              <a:rPr lang="en-US" dirty="0"/>
              <a:t>Scientists did an analysis of data on more than 60 million vaccinated girls in 14 countries. They looked at infections with the 2 most common cancer-causing HPV types. They found that compared with the period before vaccination these infections decreased by 83% among girls aged 15-19 years. </a:t>
            </a:r>
          </a:p>
          <a:p>
            <a:pPr marL="0" indent="0" algn="l" fontAlgn="base">
              <a:buNone/>
            </a:pPr>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55</a:t>
            </a:fld>
            <a:endParaRPr lang="en-US"/>
          </a:p>
        </p:txBody>
      </p:sp>
    </p:spTree>
    <p:extLst>
      <p:ext uri="{BB962C8B-B14F-4D97-AF65-F5344CB8AC3E}">
        <p14:creationId xmlns:p14="http://schemas.microsoft.com/office/powerpoint/2010/main" val="36284633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fontAlgn="base">
              <a:buNone/>
            </a:pPr>
            <a:r>
              <a:rPr lang="en-US" dirty="0"/>
              <a:t>Hib</a:t>
            </a:r>
          </a:p>
          <a:p>
            <a:pPr marL="0" indent="0" algn="l" fontAlgn="base">
              <a:buNone/>
            </a:pPr>
            <a:r>
              <a:rPr lang="en-US" dirty="0"/>
              <a:t>After getting a full series of the modern Hib vaccine, more than 95% of infants develop antibody levels high enough to provide protection.</a:t>
            </a:r>
          </a:p>
          <a:p>
            <a:pPr marL="0" indent="0" algn="l" fontAlgn="base">
              <a:buNone/>
            </a:pPr>
            <a:endParaRPr lang="en-US" dirty="0"/>
          </a:p>
          <a:p>
            <a:pPr marL="0" indent="0" algn="l" fontAlgn="base">
              <a:buNone/>
            </a:pPr>
            <a:r>
              <a:rPr lang="en-US" dirty="0"/>
              <a:t>HPV</a:t>
            </a:r>
          </a:p>
          <a:p>
            <a:pPr marL="0" indent="0" algn="l" fontAlgn="base">
              <a:buNone/>
            </a:pPr>
            <a:r>
              <a:rPr lang="en-US" dirty="0"/>
              <a:t>Scientists did an analysis of data on more than 60 million vaccinated girls in 14 countries. They looked at infections with the 2 most common cancer-causing HPV types. They found that compared with the period before vaccination these infections decreased by 83% among girls aged 15-19 years. </a:t>
            </a:r>
          </a:p>
          <a:p>
            <a:pPr marL="0" indent="0" algn="l" fontAlgn="base">
              <a:buNone/>
            </a:pPr>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56</a:t>
            </a:fld>
            <a:endParaRPr lang="en-US"/>
          </a:p>
        </p:txBody>
      </p:sp>
    </p:spTree>
    <p:extLst>
      <p:ext uri="{BB962C8B-B14F-4D97-AF65-F5344CB8AC3E}">
        <p14:creationId xmlns:p14="http://schemas.microsoft.com/office/powerpoint/2010/main" val="31604570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fontAlgn="base">
              <a:buNone/>
            </a:pPr>
            <a:r>
              <a:rPr lang="en-US" sz="1200" b="1" i="0" dirty="0">
                <a:solidFill>
                  <a:srgbClr val="003B68"/>
                </a:solidFill>
                <a:effectLst/>
                <a:latin typeface="+mj-lt"/>
              </a:rPr>
              <a:t>Vaccines work with the natural immune system.</a:t>
            </a:r>
            <a:endParaRPr lang="en-US" sz="1200" b="0" i="0" dirty="0">
              <a:solidFill>
                <a:srgbClr val="003B68"/>
              </a:solidFill>
              <a:effectLst/>
              <a:latin typeface="+mj-lt"/>
            </a:endParaRPr>
          </a:p>
          <a:p>
            <a:pPr algn="l" fontAlgn="base">
              <a:buFont typeface="Arial" panose="020B0604020202020204" pitchFamily="34" charset="0"/>
              <a:buChar char="•"/>
            </a:pPr>
            <a:r>
              <a:rPr lang="en-US" sz="1200" b="0" i="0" dirty="0">
                <a:solidFill>
                  <a:srgbClr val="003B68"/>
                </a:solidFill>
                <a:effectLst/>
                <a:latin typeface="+mj-lt"/>
              </a:rPr>
              <a:t>A vaccine contains some part or parts of the disease germ – called </a:t>
            </a:r>
            <a:r>
              <a:rPr lang="en-US" sz="1200" b="1" i="0" dirty="0">
                <a:solidFill>
                  <a:srgbClr val="0070C0"/>
                </a:solidFill>
                <a:effectLst/>
                <a:latin typeface="+mj-lt"/>
              </a:rPr>
              <a:t>antigens</a:t>
            </a:r>
            <a:r>
              <a:rPr lang="en-US" sz="1200" b="0" i="0" dirty="0">
                <a:solidFill>
                  <a:srgbClr val="003B68"/>
                </a:solidFill>
                <a:effectLst/>
                <a:latin typeface="+mj-lt"/>
              </a:rPr>
              <a:t>.</a:t>
            </a:r>
            <a:br>
              <a:rPr lang="en-US" sz="1200" b="0" i="0" dirty="0">
                <a:solidFill>
                  <a:srgbClr val="003B68"/>
                </a:solidFill>
                <a:effectLst/>
                <a:latin typeface="+mj-lt"/>
              </a:rPr>
            </a:br>
            <a:r>
              <a:rPr lang="en-US" sz="1200" b="0" i="0" dirty="0">
                <a:solidFill>
                  <a:srgbClr val="003B68"/>
                </a:solidFill>
                <a:effectLst/>
                <a:latin typeface="+mj-lt"/>
              </a:rPr>
              <a:t>When the antigen is injected, the body recognizes the invader and makes </a:t>
            </a:r>
            <a:r>
              <a:rPr lang="en-US" sz="1200" b="1" i="0" dirty="0">
                <a:solidFill>
                  <a:srgbClr val="0070C0"/>
                </a:solidFill>
                <a:effectLst/>
                <a:latin typeface="+mj-lt"/>
              </a:rPr>
              <a:t>antibodies</a:t>
            </a:r>
            <a:r>
              <a:rPr lang="en-US" sz="1200" b="0" i="0" dirty="0">
                <a:solidFill>
                  <a:srgbClr val="003B68"/>
                </a:solidFill>
                <a:effectLst/>
                <a:latin typeface="+mj-lt"/>
              </a:rPr>
              <a:t>.</a:t>
            </a:r>
          </a:p>
          <a:p>
            <a:pPr algn="l" fontAlgn="base">
              <a:buFont typeface="Arial" panose="020B0604020202020204" pitchFamily="34" charset="0"/>
              <a:buChar char="•"/>
            </a:pPr>
            <a:r>
              <a:rPr lang="en-US" sz="1200" b="0" i="0" dirty="0">
                <a:solidFill>
                  <a:srgbClr val="003B68"/>
                </a:solidFill>
                <a:effectLst/>
                <a:latin typeface="+mj-lt"/>
              </a:rPr>
              <a:t>Unlike the actual disease germ, the vaccine does not overwhelm the immune system; the person does not get the disease.</a:t>
            </a:r>
          </a:p>
          <a:p>
            <a:pPr algn="l" fontAlgn="base">
              <a:buFont typeface="Arial" panose="020B0604020202020204" pitchFamily="34" charset="0"/>
              <a:buChar char="•"/>
            </a:pPr>
            <a:r>
              <a:rPr lang="en-US" sz="1200" b="0" i="0" dirty="0">
                <a:solidFill>
                  <a:srgbClr val="003B68"/>
                </a:solidFill>
                <a:effectLst/>
                <a:latin typeface="+mj-lt"/>
              </a:rPr>
              <a:t>While the antibodies fight the antigens, the immune system creates </a:t>
            </a:r>
            <a:r>
              <a:rPr lang="en-US" sz="1200" b="1" i="0" dirty="0">
                <a:solidFill>
                  <a:srgbClr val="0070C0"/>
                </a:solidFill>
                <a:effectLst/>
                <a:latin typeface="+mj-lt"/>
              </a:rPr>
              <a:t>memory cells</a:t>
            </a:r>
            <a:r>
              <a:rPr lang="en-US" sz="1200" b="0" i="0" dirty="0">
                <a:solidFill>
                  <a:srgbClr val="0070C0"/>
                </a:solidFill>
                <a:effectLst/>
                <a:latin typeface="+mj-lt"/>
              </a:rPr>
              <a:t> </a:t>
            </a:r>
            <a:r>
              <a:rPr lang="en-US" sz="1200" b="0" i="0" dirty="0">
                <a:solidFill>
                  <a:srgbClr val="003B68"/>
                </a:solidFill>
                <a:effectLst/>
                <a:latin typeface="+mj-lt"/>
              </a:rPr>
              <a:t>to help fight off the disease should the person ever be exposed to it again.</a:t>
            </a:r>
          </a:p>
          <a:p>
            <a:endParaRPr lang="en-US" b="0" i="0" dirty="0">
              <a:effectLst/>
              <a:latin typeface="var(--font-family-body)"/>
              <a:hlinkClick r:id="rId3"/>
            </a:endParaRPr>
          </a:p>
          <a:p>
            <a:r>
              <a:rPr lang="en-US" b="0" i="0" dirty="0">
                <a:effectLst/>
                <a:latin typeface="var(--font-family-body)"/>
                <a:hlinkClick r:id="rId3"/>
              </a:rPr>
              <a:t>https://www.</a:t>
            </a:r>
            <a:r>
              <a:rPr lang="en-US" b="1" i="0" dirty="0">
                <a:solidFill>
                  <a:srgbClr val="F57926"/>
                </a:solidFill>
                <a:effectLst/>
                <a:latin typeface="var(--font-family-body)"/>
                <a:hlinkClick r:id="rId3"/>
              </a:rPr>
              <a:t>mayo</a:t>
            </a:r>
            <a:r>
              <a:rPr lang="en-US" b="0" i="0" dirty="0">
                <a:effectLst/>
                <a:latin typeface="var(--font-family-body)"/>
                <a:hlinkClick r:id="rId3"/>
              </a:rPr>
              <a:t>clinic</a:t>
            </a:r>
            <a:r>
              <a:rPr lang="en-US" b="1" i="0" dirty="0">
                <a:solidFill>
                  <a:srgbClr val="F57926"/>
                </a:solidFill>
                <a:effectLst/>
                <a:latin typeface="var(--font-family-body)"/>
                <a:hlinkClick r:id="rId3"/>
              </a:rPr>
              <a:t>health</a:t>
            </a:r>
            <a:r>
              <a:rPr lang="en-US" b="0" i="0" dirty="0">
                <a:effectLst/>
                <a:latin typeface="var(--font-family-body)"/>
                <a:hlinkClick r:id="rId3"/>
              </a:rPr>
              <a:t>system.org/hometown-health/speaking-of-health/vaccine-safety-6-common-questions-answered</a:t>
            </a:r>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57</a:t>
            </a:fld>
            <a:endParaRPr lang="en-US"/>
          </a:p>
        </p:txBody>
      </p:sp>
    </p:spTree>
    <p:extLst>
      <p:ext uri="{BB962C8B-B14F-4D97-AF65-F5344CB8AC3E}">
        <p14:creationId xmlns:p14="http://schemas.microsoft.com/office/powerpoint/2010/main" val="26989895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a:solidFill>
                  <a:srgbClr val="000000"/>
                </a:solidFill>
                <a:effectLst/>
                <a:latin typeface="var(--font-family-head)"/>
              </a:rPr>
              <a:t>Thimerosal</a:t>
            </a:r>
          </a:p>
          <a:p>
            <a:pPr algn="l" fontAlgn="base">
              <a:buFont typeface="Arial" panose="020B0604020202020204" pitchFamily="34" charset="0"/>
              <a:buChar char="•"/>
            </a:pPr>
            <a:r>
              <a:rPr lang="en-US" b="0" i="0" dirty="0">
                <a:solidFill>
                  <a:srgbClr val="000000"/>
                </a:solidFill>
                <a:effectLst/>
                <a:latin typeface="var(--font-family-body)"/>
              </a:rPr>
              <a:t>This organic mercury compound is used in some vaccines as a preservative. </a:t>
            </a:r>
            <a:endParaRPr lang="en-US" b="0" i="0" dirty="0">
              <a:solidFill>
                <a:srgbClr val="000000"/>
              </a:solidFill>
              <a:effectLst/>
              <a:latin typeface="merriweather" panose="00000500000000000000" pitchFamily="2" charset="0"/>
            </a:endParaRPr>
          </a:p>
          <a:p>
            <a:pPr algn="l" fontAlgn="base">
              <a:buFont typeface="Arial" panose="020B0604020202020204" pitchFamily="34" charset="0"/>
              <a:buChar char="•"/>
            </a:pPr>
            <a:r>
              <a:rPr lang="en-US" b="0" i="0" dirty="0">
                <a:solidFill>
                  <a:srgbClr val="000000"/>
                </a:solidFill>
                <a:effectLst/>
                <a:latin typeface="var(--font-family-body)"/>
              </a:rPr>
              <a:t>It was removed from routine childhood immunizations (except some influenza vaccines) as a precaution before further research was done. </a:t>
            </a:r>
            <a:endParaRPr lang="en-US" b="0" i="0" dirty="0">
              <a:solidFill>
                <a:srgbClr val="000000"/>
              </a:solidFill>
              <a:effectLst/>
              <a:latin typeface="merriweather" panose="00000500000000000000" pitchFamily="2" charset="0"/>
            </a:endParaRPr>
          </a:p>
          <a:p>
            <a:pPr algn="l" fontAlgn="base">
              <a:buFont typeface="Arial" panose="020B0604020202020204" pitchFamily="34" charset="0"/>
              <a:buChar char="•"/>
            </a:pPr>
            <a:r>
              <a:rPr lang="en-US" b="0" i="0" dirty="0">
                <a:solidFill>
                  <a:srgbClr val="000000"/>
                </a:solidFill>
                <a:effectLst/>
                <a:latin typeface="var(--font-family-body)"/>
              </a:rPr>
              <a:t>Since then, studies have shown that thimerosal is </a:t>
            </a:r>
            <a:r>
              <a:rPr lang="en-US" b="1" i="0" dirty="0">
                <a:solidFill>
                  <a:srgbClr val="3CA95C"/>
                </a:solidFill>
                <a:effectLst/>
                <a:latin typeface="var(--font-family-body)"/>
              </a:rPr>
              <a:t>quickly</a:t>
            </a:r>
            <a:r>
              <a:rPr lang="en-US" b="0" i="0" dirty="0">
                <a:solidFill>
                  <a:srgbClr val="000000"/>
                </a:solidFill>
                <a:effectLst/>
                <a:latin typeface="var(--font-family-body)"/>
              </a:rPr>
              <a:t> </a:t>
            </a:r>
            <a:r>
              <a:rPr lang="en-US" b="1" i="0" dirty="0">
                <a:solidFill>
                  <a:srgbClr val="3CA95C"/>
                </a:solidFill>
                <a:effectLst/>
                <a:latin typeface="var(--font-family-body)"/>
              </a:rPr>
              <a:t>cleared from the body</a:t>
            </a:r>
            <a:r>
              <a:rPr lang="en-US" b="0" i="0" dirty="0">
                <a:solidFill>
                  <a:srgbClr val="000000"/>
                </a:solidFill>
                <a:effectLst/>
                <a:latin typeface="var(--font-family-body)"/>
              </a:rPr>
              <a:t> and poses much less of a health risk than other mercury compounds. </a:t>
            </a:r>
            <a:endParaRPr lang="en-US" b="0" i="0" dirty="0">
              <a:solidFill>
                <a:srgbClr val="000000"/>
              </a:solidFill>
              <a:effectLst/>
              <a:latin typeface="merriweather" panose="00000500000000000000" pitchFamily="2" charset="0"/>
            </a:endParaRPr>
          </a:p>
          <a:p>
            <a:pPr algn="l" fontAlgn="base">
              <a:buFont typeface="Arial" panose="020B0604020202020204" pitchFamily="34" charset="0"/>
              <a:buChar char="•"/>
            </a:pPr>
            <a:r>
              <a:rPr lang="en-US" b="0" i="0" dirty="0">
                <a:solidFill>
                  <a:srgbClr val="000000"/>
                </a:solidFill>
                <a:effectLst/>
                <a:latin typeface="var(--font-family-body)"/>
              </a:rPr>
              <a:t>In the amounts that used to be found in vaccines, thimerosal is safe.</a:t>
            </a:r>
            <a:endParaRPr lang="en-US" b="0" i="0" dirty="0">
              <a:solidFill>
                <a:srgbClr val="000000"/>
              </a:solidFill>
              <a:effectLst/>
              <a:latin typeface="merriweather" panose="00000500000000000000" pitchFamily="2" charset="0"/>
            </a:endParaRPr>
          </a:p>
          <a:p>
            <a:pPr algn="l" fontAlgn="base">
              <a:buFont typeface="Arial" panose="020B0604020202020204" pitchFamily="34" charset="0"/>
              <a:buChar char="•"/>
            </a:pPr>
            <a:r>
              <a:rPr lang="en-US" b="0" i="0" dirty="0">
                <a:solidFill>
                  <a:srgbClr val="000000"/>
                </a:solidFill>
                <a:effectLst/>
                <a:latin typeface="var(--font-family-body)"/>
              </a:rPr>
              <a:t>For more on thimerosal, see:</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000000"/>
                </a:solidFill>
                <a:effectLst/>
                <a:latin typeface="var(--font-family-body)"/>
                <a:hlinkClick r:id="rId3"/>
              </a:rPr>
              <a:t>IKC's One-Page Sheet "The Truth About Vaccine Mercury(opens in a new tab)</a:t>
            </a:r>
            <a:r>
              <a:rPr lang="en-US" b="0" i="0" dirty="0">
                <a:solidFill>
                  <a:srgbClr val="000000"/>
                </a:solidFill>
                <a:effectLst/>
                <a:latin typeface="var(--font-family-body)"/>
              </a:rPr>
              <a:t>" (the top of the sheet is shown above)</a:t>
            </a:r>
            <a:endParaRPr lang="en-US" b="0" i="0" dirty="0">
              <a:solidFill>
                <a:srgbClr val="000000"/>
              </a:solidFill>
              <a:effectLst/>
              <a:latin typeface="merriweather" panose="00000500000000000000" pitchFamily="2" charset="0"/>
            </a:endParaRPr>
          </a:p>
          <a:p>
            <a:pPr algn="l" fontAlgn="base">
              <a:buFont typeface="Arial" panose="020B0604020202020204" pitchFamily="34" charset="0"/>
              <a:buChar char="•"/>
            </a:pPr>
            <a:r>
              <a:rPr lang="en-US" b="0" i="0" dirty="0">
                <a:solidFill>
                  <a:srgbClr val="000000"/>
                </a:solidFill>
                <a:effectLst/>
                <a:latin typeface="var(--font-family-body)"/>
                <a:hlinkClick r:id="rId4"/>
              </a:rPr>
              <a:t>Children's Hospital of Philadelphia, Vaccine Education Center(opens in a new tab)</a:t>
            </a:r>
            <a:r>
              <a:rPr lang="en-US" b="0" i="0" dirty="0">
                <a:solidFill>
                  <a:srgbClr val="000000"/>
                </a:solidFill>
                <a:effectLst/>
                <a:latin typeface="merriweather" panose="00000500000000000000" pitchFamily="2" charset="0"/>
              </a:rPr>
              <a:t>.             </a:t>
            </a:r>
          </a:p>
          <a:p>
            <a:pPr marL="0" indent="0" algn="l" fontAlgn="base">
              <a:buNone/>
            </a:pPr>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58</a:t>
            </a:fld>
            <a:endParaRPr lang="en-US"/>
          </a:p>
        </p:txBody>
      </p:sp>
    </p:spTree>
    <p:extLst>
      <p:ext uri="{BB962C8B-B14F-4D97-AF65-F5344CB8AC3E}">
        <p14:creationId xmlns:p14="http://schemas.microsoft.com/office/powerpoint/2010/main" val="1978607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Families and Friends</a:t>
            </a:r>
            <a:endParaRPr lang="en-US" dirty="0"/>
          </a:p>
          <a:p>
            <a:r>
              <a:rPr lang="en-US" dirty="0"/>
              <a:t>Vaccines help us prevent spread of infections to our families and others near us.</a:t>
            </a:r>
          </a:p>
          <a:p>
            <a:endParaRPr lang="en-US" dirty="0"/>
          </a:p>
          <a:p>
            <a:r>
              <a:rPr lang="en-US" dirty="0"/>
              <a:t>Keep in mind -- we don't know the medical history of the person next to us during work, play, or worship. They may not be able to fight off a serious infection.</a:t>
            </a:r>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10</a:t>
            </a:fld>
            <a:endParaRPr lang="en-US"/>
          </a:p>
        </p:txBody>
      </p:sp>
    </p:spTree>
    <p:extLst>
      <p:ext uri="{BB962C8B-B14F-4D97-AF65-F5344CB8AC3E}">
        <p14:creationId xmlns:p14="http://schemas.microsoft.com/office/powerpoint/2010/main" val="31085764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a:solidFill>
                  <a:srgbClr val="000000"/>
                </a:solidFill>
                <a:effectLst/>
                <a:latin typeface="var(--font-family-head)"/>
              </a:rPr>
              <a:t>Formaldehyde</a:t>
            </a:r>
          </a:p>
          <a:p>
            <a:pPr algn="l" fontAlgn="base">
              <a:buFont typeface="Arial" panose="020B0604020202020204" pitchFamily="34" charset="0"/>
              <a:buChar char="•"/>
            </a:pPr>
            <a:r>
              <a:rPr lang="en-US" b="0" i="0" dirty="0">
                <a:solidFill>
                  <a:srgbClr val="000000"/>
                </a:solidFill>
                <a:effectLst/>
                <a:latin typeface="var(--font-family-body)"/>
              </a:rPr>
              <a:t>This is used during the manufacturing of some vaccines. </a:t>
            </a:r>
            <a:endParaRPr lang="en-US" b="0" i="0" dirty="0">
              <a:solidFill>
                <a:srgbClr val="000000"/>
              </a:solidFill>
              <a:effectLst/>
              <a:latin typeface="merriweather" panose="00000500000000000000" pitchFamily="2" charset="0"/>
            </a:endParaRPr>
          </a:p>
          <a:p>
            <a:pPr algn="l" fontAlgn="base">
              <a:buFont typeface="Arial" panose="020B0604020202020204" pitchFamily="34" charset="0"/>
              <a:buChar char="•"/>
            </a:pPr>
            <a:r>
              <a:rPr lang="en-US" b="1" i="0" dirty="0">
                <a:solidFill>
                  <a:srgbClr val="000000"/>
                </a:solidFill>
                <a:effectLst/>
                <a:latin typeface="var(--font-family-body)"/>
              </a:rPr>
              <a:t>Our bodies produce formaldehyde</a:t>
            </a:r>
            <a:r>
              <a:rPr lang="en-US" b="0" i="0" dirty="0">
                <a:solidFill>
                  <a:srgbClr val="000000"/>
                </a:solidFill>
                <a:effectLst/>
                <a:latin typeface="merriweather" panose="00000500000000000000" pitchFamily="2" charset="0"/>
              </a:rPr>
              <a:t> as a natural byproduct of metabolism. So, we all have </a:t>
            </a:r>
            <a:r>
              <a:rPr lang="en-US" b="0" i="0" dirty="0">
                <a:solidFill>
                  <a:srgbClr val="000000"/>
                </a:solidFill>
                <a:effectLst/>
                <a:latin typeface="var(--font-family-body)"/>
              </a:rPr>
              <a:t>formaldehyde in our circulation. </a:t>
            </a:r>
            <a:endParaRPr lang="en-US" b="0" i="0" dirty="0">
              <a:solidFill>
                <a:srgbClr val="000000"/>
              </a:solidFill>
              <a:effectLst/>
              <a:latin typeface="merriweather" panose="00000500000000000000" pitchFamily="2" charset="0"/>
            </a:endParaRPr>
          </a:p>
          <a:p>
            <a:pPr algn="l" fontAlgn="base">
              <a:buFont typeface="Arial" panose="020B0604020202020204" pitchFamily="34" charset="0"/>
              <a:buChar char="•"/>
            </a:pPr>
            <a:r>
              <a:rPr lang="en-US" b="0" i="0" dirty="0">
                <a:solidFill>
                  <a:srgbClr val="000000"/>
                </a:solidFill>
                <a:effectLst/>
                <a:latin typeface="var(--font-family-body)"/>
              </a:rPr>
              <a:t>Very high doses of formaldehyde may pose some risk, but our bodies can handle lower doses.</a:t>
            </a:r>
            <a:endParaRPr lang="en-US" b="0" i="0" dirty="0">
              <a:solidFill>
                <a:srgbClr val="000000"/>
              </a:solidFill>
              <a:effectLst/>
              <a:latin typeface="merriweather" panose="00000500000000000000" pitchFamily="2" charset="0"/>
            </a:endParaRPr>
          </a:p>
          <a:p>
            <a:pPr algn="l" fontAlgn="base">
              <a:buFont typeface="Arial" panose="020B0604020202020204" pitchFamily="34" charset="0"/>
              <a:buChar char="•"/>
            </a:pPr>
            <a:r>
              <a:rPr lang="en-US" b="0" i="0" dirty="0">
                <a:solidFill>
                  <a:srgbClr val="000000"/>
                </a:solidFill>
                <a:effectLst/>
                <a:latin typeface="var(--font-family-body)"/>
              </a:rPr>
              <a:t>The amount of formaldehyde a 2-month old can handle is 1,500 times more than the amount an infant would be exposed to in any individual vaccine.</a:t>
            </a:r>
            <a:endParaRPr lang="en-US" b="0" i="0" dirty="0">
              <a:solidFill>
                <a:srgbClr val="000000"/>
              </a:solidFill>
              <a:effectLst/>
              <a:latin typeface="merriweather" panose="00000500000000000000" pitchFamily="2" charset="0"/>
            </a:endParaRPr>
          </a:p>
          <a:p>
            <a:pPr algn="l" fontAlgn="base">
              <a:buFont typeface="Arial" panose="020B0604020202020204" pitchFamily="34" charset="0"/>
              <a:buChar char="•"/>
            </a:pPr>
            <a:r>
              <a:rPr lang="en-US" b="0" i="0" dirty="0">
                <a:solidFill>
                  <a:srgbClr val="000000"/>
                </a:solidFill>
                <a:effectLst/>
                <a:latin typeface="var(--font-family-body)"/>
              </a:rPr>
              <a:t>Even a pear can contain much more formaldehyde than a vaccine (up to 600 times more). </a:t>
            </a:r>
            <a:endParaRPr lang="en-US" b="0" i="0" dirty="0">
              <a:solidFill>
                <a:srgbClr val="000000"/>
              </a:solidFill>
              <a:effectLst/>
              <a:latin typeface="merriweather" panose="00000500000000000000" pitchFamily="2" charset="0"/>
            </a:endParaRPr>
          </a:p>
          <a:p>
            <a:pPr algn="l" fontAlgn="base">
              <a:buFont typeface="Arial" panose="020B0604020202020204" pitchFamily="34" charset="0"/>
              <a:buChar char="•"/>
            </a:pPr>
            <a:r>
              <a:rPr lang="en-US" b="0" i="0" dirty="0">
                <a:solidFill>
                  <a:srgbClr val="000000"/>
                </a:solidFill>
                <a:effectLst/>
                <a:latin typeface="var(--font-family-body)"/>
              </a:rPr>
              <a:t>For more on formaldehyde, see:</a:t>
            </a:r>
          </a:p>
          <a:p>
            <a:pPr algn="l" fontAlgn="base">
              <a:buFont typeface="Arial" panose="020B0604020202020204" pitchFamily="34" charset="0"/>
              <a:buChar char="•"/>
            </a:pPr>
            <a:r>
              <a:rPr lang="en-US" b="0" i="0" dirty="0">
                <a:solidFill>
                  <a:srgbClr val="000000"/>
                </a:solidFill>
                <a:effectLst/>
                <a:latin typeface="var(--font-family-body)"/>
                <a:hlinkClick r:id="rId3"/>
              </a:rPr>
              <a:t>IKC's One-Page Sheet "Facts Dismantle Fears of Formaldehyde(opens in a new tab)</a:t>
            </a:r>
            <a:r>
              <a:rPr lang="en-US" b="0" i="0" dirty="0">
                <a:solidFill>
                  <a:srgbClr val="000000"/>
                </a:solidFill>
                <a:effectLst/>
                <a:latin typeface="merriweather" panose="00000500000000000000" pitchFamily="2" charset="0"/>
              </a:rPr>
              <a:t>" (</a:t>
            </a:r>
            <a:r>
              <a:rPr lang="en-US" b="0" i="0" dirty="0">
                <a:solidFill>
                  <a:srgbClr val="000000"/>
                </a:solidFill>
                <a:effectLst/>
                <a:latin typeface="var(--font-family-body)"/>
              </a:rPr>
              <a:t>part of the sheet is shown above)</a:t>
            </a:r>
            <a:endParaRPr lang="en-US" b="0" i="0" dirty="0">
              <a:solidFill>
                <a:srgbClr val="000000"/>
              </a:solidFill>
              <a:effectLst/>
              <a:latin typeface="merriweather" panose="00000500000000000000" pitchFamily="2" charset="0"/>
            </a:endParaRPr>
          </a:p>
          <a:p>
            <a:pPr algn="l" fontAlgn="base">
              <a:buFont typeface="Arial" panose="020B0604020202020204" pitchFamily="34" charset="0"/>
              <a:buChar char="•"/>
            </a:pPr>
            <a:r>
              <a:rPr lang="en-US" b="0" i="0" dirty="0">
                <a:solidFill>
                  <a:srgbClr val="000000"/>
                </a:solidFill>
                <a:effectLst/>
                <a:latin typeface="var(--font-family-body)"/>
              </a:rPr>
              <a:t>The </a:t>
            </a:r>
            <a:r>
              <a:rPr lang="en-US" b="0" i="0" dirty="0">
                <a:solidFill>
                  <a:srgbClr val="000000"/>
                </a:solidFill>
                <a:effectLst/>
                <a:latin typeface="var(--font-family-body)"/>
                <a:hlinkClick r:id="rId4"/>
              </a:rPr>
              <a:t>Children's Hospital of Philadelphia, Vaccine Education Center</a:t>
            </a:r>
            <a:endParaRPr lang="en-US" b="0" i="0" dirty="0">
              <a:solidFill>
                <a:srgbClr val="000000"/>
              </a:solidFill>
              <a:effectLst/>
              <a:latin typeface="merriweather" panose="00000500000000000000" pitchFamily="2" charset="0"/>
            </a:endParaRPr>
          </a:p>
          <a:p>
            <a:pPr algn="l" fontAlgn="base">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59</a:t>
            </a:fld>
            <a:endParaRPr lang="en-US"/>
          </a:p>
        </p:txBody>
      </p:sp>
    </p:spTree>
    <p:extLst>
      <p:ext uri="{BB962C8B-B14F-4D97-AF65-F5344CB8AC3E}">
        <p14:creationId xmlns:p14="http://schemas.microsoft.com/office/powerpoint/2010/main" val="225458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a:solidFill>
                  <a:srgbClr val="000000"/>
                </a:solidFill>
                <a:effectLst/>
                <a:latin typeface="var(--font-family-head)"/>
              </a:rPr>
              <a:t>Aluminum</a:t>
            </a:r>
          </a:p>
          <a:p>
            <a:pPr algn="l" fontAlgn="base">
              <a:buFont typeface="Arial" panose="020B0604020202020204" pitchFamily="34" charset="0"/>
              <a:buChar char="•"/>
            </a:pPr>
            <a:r>
              <a:rPr lang="en-US" b="0" i="0" dirty="0">
                <a:solidFill>
                  <a:srgbClr val="000000"/>
                </a:solidFill>
                <a:effectLst/>
                <a:latin typeface="var(--font-family-body)"/>
              </a:rPr>
              <a:t>Aluminum is the third most common mineral in the earth’s crust,</a:t>
            </a:r>
            <a:r>
              <a:rPr lang="en-US" b="0" i="0" dirty="0">
                <a:solidFill>
                  <a:srgbClr val="000000"/>
                </a:solidFill>
                <a:effectLst/>
                <a:latin typeface="merriweather" panose="00000500000000000000" pitchFamily="2" charset="0"/>
              </a:rPr>
              <a:t> so it's everywhere--in air, food, breast milk and formula.</a:t>
            </a:r>
          </a:p>
          <a:p>
            <a:pPr algn="l" fontAlgn="base">
              <a:buFont typeface="Arial" panose="020B0604020202020204" pitchFamily="34" charset="0"/>
              <a:buChar char="•"/>
            </a:pPr>
            <a:r>
              <a:rPr lang="en-US" b="0" i="0" dirty="0">
                <a:solidFill>
                  <a:srgbClr val="000000"/>
                </a:solidFill>
                <a:effectLst/>
                <a:latin typeface="var(--font-family-body)"/>
              </a:rPr>
              <a:t>Aluminum salts (not elemental aluminum) are used as an adjuvant in vaccines. Adjuvants help the body’s immune system respond to the antigens in vaccines so that smaller amounts of antigens need to be used in our vaccines.</a:t>
            </a:r>
            <a:endParaRPr lang="en-US" b="0" i="0" dirty="0">
              <a:solidFill>
                <a:srgbClr val="000000"/>
              </a:solidFill>
              <a:effectLst/>
              <a:latin typeface="merriweather" panose="00000500000000000000" pitchFamily="2" charset="0"/>
            </a:endParaRPr>
          </a:p>
          <a:p>
            <a:pPr algn="l" fontAlgn="base">
              <a:buFont typeface="Arial" panose="020B0604020202020204" pitchFamily="34" charset="0"/>
              <a:buChar char="•"/>
            </a:pPr>
            <a:r>
              <a:rPr lang="en-US" b="0" i="0" dirty="0">
                <a:solidFill>
                  <a:srgbClr val="000000"/>
                </a:solidFill>
                <a:effectLst/>
                <a:latin typeface="var(--font-family-body)"/>
              </a:rPr>
              <a:t>The amount of aluminum salts in vaccines is miniscule—and is easily processed by young children.</a:t>
            </a:r>
            <a:endParaRPr lang="en-US" b="0" i="0" dirty="0">
              <a:solidFill>
                <a:srgbClr val="000000"/>
              </a:solidFill>
              <a:effectLst/>
              <a:latin typeface="merriweather" panose="00000500000000000000" pitchFamily="2" charset="0"/>
            </a:endParaRPr>
          </a:p>
          <a:p>
            <a:pPr algn="l" fontAlgn="base">
              <a:buFont typeface="Arial" panose="020B0604020202020204" pitchFamily="34" charset="0"/>
              <a:buChar char="•"/>
            </a:pPr>
            <a:r>
              <a:rPr lang="en-US" b="0" i="0" dirty="0">
                <a:solidFill>
                  <a:srgbClr val="000000"/>
                </a:solidFill>
                <a:effectLst/>
                <a:latin typeface="merriweather" panose="00000500000000000000" pitchFamily="2" charset="0"/>
              </a:rPr>
              <a:t>For more on aluminum, see the </a:t>
            </a:r>
            <a:r>
              <a:rPr lang="en-US" b="0" i="0" dirty="0">
                <a:solidFill>
                  <a:srgbClr val="000000"/>
                </a:solidFill>
                <a:effectLst/>
                <a:latin typeface="var(--font-family-body)"/>
                <a:hlinkClick r:id="rId3"/>
              </a:rPr>
              <a:t>Children's Hospital of Philadelphia, Vaccine Education Center(opens in a new tab)</a:t>
            </a:r>
            <a:r>
              <a:rPr lang="en-US" b="0" i="0" dirty="0">
                <a:solidFill>
                  <a:srgbClr val="000000"/>
                </a:solidFill>
                <a:effectLst/>
                <a:latin typeface="merriweather" panose="00000500000000000000" pitchFamily="2" charset="0"/>
              </a:rPr>
              <a:t>.</a:t>
            </a:r>
          </a:p>
          <a:p>
            <a:pPr marL="0" indent="0" algn="l" fontAlgn="base">
              <a:buNone/>
            </a:pPr>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60</a:t>
            </a:fld>
            <a:endParaRPr lang="en-US"/>
          </a:p>
        </p:txBody>
      </p:sp>
    </p:spTree>
    <p:extLst>
      <p:ext uri="{BB962C8B-B14F-4D97-AF65-F5344CB8AC3E}">
        <p14:creationId xmlns:p14="http://schemas.microsoft.com/office/powerpoint/2010/main" val="8620632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fontAlgn="base">
              <a:buNone/>
            </a:pPr>
            <a:r>
              <a:rPr lang="en-US" b="0" i="0" dirty="0">
                <a:solidFill>
                  <a:srgbClr val="000000"/>
                </a:solidFill>
                <a:effectLst/>
                <a:latin typeface="Merriweather" panose="00000500000000000000" pitchFamily="2" charset="0"/>
              </a:rPr>
              <a:t>The Centers for Disease Control and Prevention (CDC) </a:t>
            </a:r>
            <a:r>
              <a:rPr lang="en-US" b="0" i="0" dirty="0">
                <a:solidFill>
                  <a:srgbClr val="000000"/>
                </a:solidFill>
                <a:effectLst/>
                <a:latin typeface="var(--font-family-body)"/>
                <a:hlinkClick r:id="rId3"/>
              </a:rPr>
              <a:t>lists the vaccine ingredients in a table(opens in a new tab)</a:t>
            </a:r>
            <a:r>
              <a:rPr lang="en-US" b="0" i="0" dirty="0">
                <a:solidFill>
                  <a:srgbClr val="000000"/>
                </a:solidFill>
                <a:effectLst/>
                <a:latin typeface="Merriweather" panose="00000500000000000000" pitchFamily="2" charset="0"/>
              </a:rPr>
              <a:t>. The table may be helpful for people concerned about particular allergies or ingredients.  However, the table does not indicate </a:t>
            </a:r>
            <a:r>
              <a:rPr lang="en-US" b="0" i="1" dirty="0">
                <a:solidFill>
                  <a:srgbClr val="000000"/>
                </a:solidFill>
                <a:effectLst/>
                <a:latin typeface="var(--font-family-body)"/>
              </a:rPr>
              <a:t>how much</a:t>
            </a:r>
            <a:r>
              <a:rPr lang="en-US" b="0" i="0" dirty="0">
                <a:solidFill>
                  <a:srgbClr val="000000"/>
                </a:solidFill>
                <a:effectLst/>
                <a:latin typeface="Merriweather" panose="00000500000000000000" pitchFamily="2" charset="0"/>
              </a:rPr>
              <a:t> of each ingredient is in the vaccine. </a:t>
            </a:r>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61</a:t>
            </a:fld>
            <a:endParaRPr lang="en-US"/>
          </a:p>
        </p:txBody>
      </p:sp>
    </p:spTree>
    <p:extLst>
      <p:ext uri="{BB962C8B-B14F-4D97-AF65-F5344CB8AC3E}">
        <p14:creationId xmlns:p14="http://schemas.microsoft.com/office/powerpoint/2010/main" val="19871349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000000"/>
                </a:solidFill>
                <a:effectLst/>
                <a:latin typeface="Merriweather" panose="00000500000000000000" pitchFamily="2" charset="0"/>
              </a:rPr>
              <a:t>COVID-19 lockdowns helped reduce illness, but </a:t>
            </a:r>
            <a:r>
              <a:rPr lang="en-US" b="1" i="0" dirty="0">
                <a:solidFill>
                  <a:srgbClr val="3CA95C"/>
                </a:solidFill>
                <a:effectLst/>
                <a:latin typeface="var(--font-family-body)"/>
              </a:rPr>
              <a:t>we all wanted to get back to normal life</a:t>
            </a:r>
            <a:r>
              <a:rPr lang="en-US" b="0" i="0" dirty="0">
                <a:solidFill>
                  <a:srgbClr val="000000"/>
                </a:solidFill>
                <a:effectLst/>
                <a:latin typeface="Merriweather" panose="00000500000000000000" pitchFamily="2" charset="0"/>
              </a:rPr>
              <a:t>!</a:t>
            </a:r>
          </a:p>
          <a:p>
            <a:pPr algn="l" fontAlgn="base"/>
            <a:r>
              <a:rPr lang="en-US" b="0" i="0" dirty="0">
                <a:solidFill>
                  <a:srgbClr val="000000"/>
                </a:solidFill>
                <a:effectLst/>
                <a:latin typeface="var(--font-family-body)"/>
                <a:hlinkClick r:id="rId3"/>
              </a:rPr>
              <a:t>Through October 5, 2022(opens in a new tab)</a:t>
            </a:r>
            <a:r>
              <a:rPr lang="en-US" b="0" i="0" dirty="0">
                <a:solidFill>
                  <a:srgbClr val="000000"/>
                </a:solidFill>
                <a:effectLst/>
                <a:latin typeface="Merriweather" panose="00000500000000000000" pitchFamily="2" charset="0"/>
              </a:rPr>
              <a:t>, more than 6.4 million 12- to 17-year-olds got COVID-19 and 785 12-17-year-olds died.</a:t>
            </a:r>
          </a:p>
          <a:p>
            <a:pPr algn="l" fontAlgn="base"/>
            <a:r>
              <a:rPr lang="en-US" b="1" i="0" dirty="0">
                <a:solidFill>
                  <a:srgbClr val="000000"/>
                </a:solidFill>
                <a:effectLst/>
                <a:latin typeface="var(--font-family-body)"/>
              </a:rPr>
              <a:t>Parents and physicians hope vaccination makes COVID-19 a thing of the past.</a:t>
            </a:r>
            <a:endParaRPr lang="en-US" b="0" i="0" dirty="0">
              <a:solidFill>
                <a:srgbClr val="000000"/>
              </a:solidFill>
              <a:effectLst/>
              <a:latin typeface="Merriweather" panose="00000500000000000000" pitchFamily="2" charset="0"/>
            </a:endParaRPr>
          </a:p>
          <a:p>
            <a:pPr algn="l" fontAlgn="base"/>
            <a:r>
              <a:rPr lang="en-US" b="0" i="0" dirty="0">
                <a:solidFill>
                  <a:srgbClr val="000000"/>
                </a:solidFill>
                <a:effectLst/>
                <a:latin typeface="Merriweather" panose="00000500000000000000" pitchFamily="2" charset="0"/>
              </a:rPr>
              <a:t>As of </a:t>
            </a:r>
            <a:r>
              <a:rPr lang="en-US" b="0" i="0" dirty="0">
                <a:solidFill>
                  <a:srgbClr val="000000"/>
                </a:solidFill>
                <a:effectLst/>
                <a:latin typeface="var(--font-family-body)"/>
                <a:hlinkClick r:id="rId4"/>
              </a:rPr>
              <a:t>October 2022(opens in a new tab)</a:t>
            </a:r>
            <a:r>
              <a:rPr lang="en-US" b="0" i="0" dirty="0">
                <a:solidFill>
                  <a:srgbClr val="000000"/>
                </a:solidFill>
                <a:effectLst/>
                <a:latin typeface="Merriweather" panose="00000500000000000000" pitchFamily="2" charset="0"/>
              </a:rPr>
              <a:t>, there are COVID-19 vaccines (both Pfizer &amp; Moderna) available for children 6 months-4 years and children 5-17 years.</a:t>
            </a:r>
          </a:p>
          <a:p>
            <a:pPr algn="l" fontAlgn="base"/>
            <a:r>
              <a:rPr lang="en-US" b="0" i="0" dirty="0">
                <a:solidFill>
                  <a:srgbClr val="000000"/>
                </a:solidFill>
                <a:effectLst/>
                <a:latin typeface="var(--font-family-body)"/>
              </a:rPr>
              <a:t>For the most up-to-date information, please check:</a:t>
            </a:r>
            <a:endParaRPr lang="en-US" b="0" i="0" dirty="0">
              <a:solidFill>
                <a:srgbClr val="000000"/>
              </a:solidFill>
              <a:effectLst/>
              <a:latin typeface="Merriweather" panose="00000500000000000000" pitchFamily="2" charset="0"/>
            </a:endParaRPr>
          </a:p>
          <a:p>
            <a:pPr algn="l" fontAlgn="base">
              <a:buFont typeface="Arial" panose="020B0604020202020204" pitchFamily="34" charset="0"/>
              <a:buChar char="•"/>
            </a:pPr>
            <a:r>
              <a:rPr lang="en-US" b="1" i="0" dirty="0">
                <a:solidFill>
                  <a:srgbClr val="000000"/>
                </a:solidFill>
                <a:effectLst/>
                <a:latin typeface="var(--font-family-body)"/>
              </a:rPr>
              <a:t>Vaccine Education Center</a:t>
            </a:r>
            <a:r>
              <a:rPr lang="en-US" b="0" i="0" dirty="0">
                <a:solidFill>
                  <a:srgbClr val="000000"/>
                </a:solidFill>
                <a:effectLst/>
                <a:latin typeface="var(--font-family-body)"/>
              </a:rPr>
              <a:t>: </a:t>
            </a:r>
          </a:p>
          <a:p>
            <a:pPr marL="742950" lvl="1" indent="-285750" algn="l" fontAlgn="base">
              <a:buFont typeface="Arial" panose="020B0604020202020204" pitchFamily="34" charset="0"/>
              <a:buChar char="•"/>
            </a:pPr>
            <a:r>
              <a:rPr lang="en-US" b="1" i="0" dirty="0">
                <a:solidFill>
                  <a:srgbClr val="000000"/>
                </a:solidFill>
                <a:effectLst/>
                <a:latin typeface="var(--font-family-body)"/>
                <a:hlinkClick r:id="rId5"/>
              </a:rPr>
              <a:t>https://www.chop.edu/centers-programs/vaccine-education-center</a:t>
            </a:r>
            <a:r>
              <a:rPr lang="en-US" b="0" i="0" dirty="0">
                <a:solidFill>
                  <a:srgbClr val="000000"/>
                </a:solidFill>
                <a:effectLst/>
                <a:latin typeface="var(--font-family-body)"/>
                <a:hlinkClick r:id="rId5"/>
              </a:rPr>
              <a:t>(opens in a new tab)</a:t>
            </a:r>
            <a:endParaRPr lang="en-US" b="0" i="0" dirty="0">
              <a:solidFill>
                <a:srgbClr val="000000"/>
              </a:solidFill>
              <a:effectLst/>
              <a:latin typeface="var(--font-family-body)"/>
            </a:endParaRPr>
          </a:p>
          <a:p>
            <a:pPr marL="742950" lvl="1" indent="-285750" algn="l" fontAlgn="base">
              <a:buFont typeface="Arial" panose="020B0604020202020204" pitchFamily="34" charset="0"/>
              <a:buChar char="•"/>
            </a:pPr>
            <a:r>
              <a:rPr lang="en-US" b="1" i="0" dirty="0">
                <a:solidFill>
                  <a:srgbClr val="000000"/>
                </a:solidFill>
                <a:effectLst/>
                <a:latin typeface="var(--font-family-body)"/>
                <a:hlinkClick r:id="rId6"/>
              </a:rPr>
              <a:t>https://www.chop.edu/centers-programs/vaccine-education-center/making-vaccines/prevent-covid(opens in a new tab)</a:t>
            </a:r>
            <a:endParaRPr lang="en-US" b="0" i="0" dirty="0">
              <a:solidFill>
                <a:srgbClr val="000000"/>
              </a:solidFill>
              <a:effectLst/>
              <a:latin typeface="var(--font-family-body)"/>
            </a:endParaRPr>
          </a:p>
          <a:p>
            <a:pPr algn="l" fontAlgn="base">
              <a:buFont typeface="Arial" panose="020B0604020202020204" pitchFamily="34" charset="0"/>
              <a:buChar char="•"/>
            </a:pPr>
            <a:r>
              <a:rPr lang="en-US" b="1" i="0" dirty="0">
                <a:solidFill>
                  <a:srgbClr val="000000"/>
                </a:solidFill>
                <a:effectLst/>
                <a:latin typeface="var(--font-family-body)"/>
              </a:rPr>
              <a:t>American Academy of Pediatrics</a:t>
            </a:r>
            <a:r>
              <a:rPr lang="en-US" b="0" i="0" dirty="0">
                <a:solidFill>
                  <a:srgbClr val="000000"/>
                </a:solidFill>
                <a:effectLst/>
                <a:latin typeface="var(--font-family-body)"/>
              </a:rPr>
              <a:t>: </a:t>
            </a:r>
            <a:r>
              <a:rPr lang="en-US" b="0" i="0" dirty="0">
                <a:solidFill>
                  <a:srgbClr val="000000"/>
                </a:solidFill>
                <a:effectLst/>
                <a:latin typeface="var(--font-family-body)"/>
                <a:hlinkClick r:id="rId7"/>
              </a:rPr>
              <a:t>www2.</a:t>
            </a:r>
            <a:r>
              <a:rPr lang="en-US" b="1" i="0" dirty="0">
                <a:solidFill>
                  <a:srgbClr val="000000"/>
                </a:solidFill>
                <a:effectLst/>
                <a:latin typeface="var(--font-family-body)"/>
                <a:hlinkClick r:id="rId7"/>
              </a:rPr>
              <a:t>aap</a:t>
            </a:r>
            <a:r>
              <a:rPr lang="en-US" b="0" i="0" dirty="0">
                <a:solidFill>
                  <a:srgbClr val="000000"/>
                </a:solidFill>
                <a:effectLst/>
                <a:latin typeface="var(--font-family-body)"/>
                <a:hlinkClick r:id="rId7"/>
              </a:rPr>
              <a:t>.org/immunization(opens in a new tab)</a:t>
            </a:r>
            <a:endParaRPr lang="en-US" b="0" i="0" dirty="0">
              <a:solidFill>
                <a:srgbClr val="000000"/>
              </a:solidFill>
              <a:effectLst/>
              <a:latin typeface="var(--font-family-body)"/>
            </a:endParaRPr>
          </a:p>
          <a:p>
            <a:pPr algn="l" fontAlgn="base">
              <a:buFont typeface="Arial" panose="020B0604020202020204" pitchFamily="34" charset="0"/>
              <a:buChar char="•"/>
            </a:pPr>
            <a:r>
              <a:rPr lang="en-US" b="1" i="0" dirty="0">
                <a:solidFill>
                  <a:srgbClr val="000000"/>
                </a:solidFill>
                <a:effectLst/>
                <a:latin typeface="var(--font-family-body)"/>
              </a:rPr>
              <a:t>Centers for Disease Control and Prevention</a:t>
            </a:r>
            <a:r>
              <a:rPr lang="en-US" b="0" i="0" dirty="0">
                <a:solidFill>
                  <a:srgbClr val="000000"/>
                </a:solidFill>
                <a:effectLst/>
                <a:latin typeface="var(--font-family-body)"/>
              </a:rPr>
              <a:t>: </a:t>
            </a:r>
            <a:r>
              <a:rPr lang="en-US" b="0" i="0" dirty="0">
                <a:solidFill>
                  <a:srgbClr val="000000"/>
                </a:solidFill>
                <a:effectLst/>
                <a:latin typeface="var(--font-family-body)"/>
                <a:hlinkClick r:id="rId8"/>
              </a:rPr>
              <a:t>www.</a:t>
            </a:r>
            <a:r>
              <a:rPr lang="en-US" b="1" i="0" dirty="0">
                <a:solidFill>
                  <a:srgbClr val="000000"/>
                </a:solidFill>
                <a:effectLst/>
                <a:latin typeface="var(--font-family-body)"/>
                <a:hlinkClick r:id="rId8"/>
              </a:rPr>
              <a:t>cdc</a:t>
            </a:r>
            <a:r>
              <a:rPr lang="en-US" b="0" i="0" dirty="0">
                <a:solidFill>
                  <a:srgbClr val="000000"/>
                </a:solidFill>
                <a:effectLst/>
                <a:latin typeface="var(--font-family-body)"/>
                <a:hlinkClick r:id="rId8"/>
              </a:rPr>
              <a:t>.gov/vaccines</a:t>
            </a:r>
            <a:endParaRPr lang="en-US" b="0" i="0" dirty="0">
              <a:solidFill>
                <a:srgbClr val="000000"/>
              </a:solidFill>
              <a:effectLst/>
              <a:latin typeface="var(--font-family-body)"/>
            </a:endParaRPr>
          </a:p>
          <a:p>
            <a:pPr marL="0" indent="0" algn="l" fontAlgn="base">
              <a:buNone/>
            </a:pPr>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63</a:t>
            </a:fld>
            <a:endParaRPr lang="en-US"/>
          </a:p>
        </p:txBody>
      </p:sp>
    </p:spTree>
    <p:extLst>
      <p:ext uri="{BB962C8B-B14F-4D97-AF65-F5344CB8AC3E}">
        <p14:creationId xmlns:p14="http://schemas.microsoft.com/office/powerpoint/2010/main" val="22413011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latinLnBrk="0"/>
            <a:r>
              <a:rPr lang="en-US" b="1" i="0" dirty="0">
                <a:solidFill>
                  <a:srgbClr val="2580CC"/>
                </a:solidFill>
                <a:effectLst/>
                <a:latin typeface="var(--font-family-head)"/>
              </a:rPr>
              <a:t>Fetal cells</a:t>
            </a:r>
            <a:endParaRPr lang="en-US" b="1" i="0" dirty="0">
              <a:solidFill>
                <a:srgbClr val="000000"/>
              </a:solidFill>
              <a:effectLst/>
              <a:latin typeface="merriweather" panose="00000500000000000000" pitchFamily="2" charset="0"/>
            </a:endParaRPr>
          </a:p>
          <a:p>
            <a:pPr algn="l" fontAlgn="base" latinLnBrk="0"/>
            <a:r>
              <a:rPr lang="en-US" b="0" i="0" dirty="0">
                <a:solidFill>
                  <a:srgbClr val="000000"/>
                </a:solidFill>
                <a:effectLst/>
                <a:latin typeface="var(--font-family-body)"/>
              </a:rPr>
              <a:t>Production of varicella, rubella, rabies (one version), hepatitis A, and COVID-19 (one version) vaccines involve growing viruses in human cell culture.</a:t>
            </a:r>
            <a:endParaRPr lang="en-US" b="0" i="0" dirty="0">
              <a:solidFill>
                <a:srgbClr val="000000"/>
              </a:solidFill>
              <a:effectLst/>
              <a:latin typeface="merriweather" panose="00000500000000000000" pitchFamily="2" charset="0"/>
            </a:endParaRPr>
          </a:p>
          <a:p>
            <a:pPr algn="l" fontAlgn="base" latinLnBrk="0">
              <a:buFont typeface="Arial" panose="020B0604020202020204" pitchFamily="34" charset="0"/>
              <a:buChar char="•"/>
            </a:pPr>
            <a:r>
              <a:rPr lang="en-US" b="0" i="0" dirty="0">
                <a:solidFill>
                  <a:srgbClr val="000000"/>
                </a:solidFill>
                <a:effectLst/>
                <a:latin typeface="var(--font-family-body)"/>
              </a:rPr>
              <a:t>Two human cell lines provide these cultures; they were developed from two aborted fetuses in the 1960s.</a:t>
            </a:r>
          </a:p>
          <a:p>
            <a:pPr algn="l" fontAlgn="base" latinLnBrk="0">
              <a:buFont typeface="Arial" panose="020B0604020202020204" pitchFamily="34" charset="0"/>
              <a:buChar char="•"/>
            </a:pPr>
            <a:r>
              <a:rPr lang="en-US" b="1" i="0" dirty="0">
                <a:solidFill>
                  <a:srgbClr val="000000"/>
                </a:solidFill>
                <a:effectLst/>
                <a:latin typeface="var(--font-family-body)"/>
              </a:rPr>
              <a:t>The donor fetuses were </a:t>
            </a:r>
            <a:r>
              <a:rPr lang="en-US" b="1" i="0" dirty="0">
                <a:solidFill>
                  <a:srgbClr val="BA302A"/>
                </a:solidFill>
                <a:effectLst/>
                <a:latin typeface="var(--font-family-body)"/>
              </a:rPr>
              <a:t>not</a:t>
            </a:r>
            <a:r>
              <a:rPr lang="en-US" b="1" i="0" dirty="0">
                <a:solidFill>
                  <a:srgbClr val="000000"/>
                </a:solidFill>
                <a:effectLst/>
                <a:latin typeface="var(--font-family-body)"/>
              </a:rPr>
              <a:t> aborted for the purpose of obtaining these cells.</a:t>
            </a:r>
            <a:endParaRPr lang="en-US" b="0" i="0" dirty="0">
              <a:solidFill>
                <a:srgbClr val="000000"/>
              </a:solidFill>
              <a:effectLst/>
              <a:latin typeface="var(--font-family-body)"/>
            </a:endParaRPr>
          </a:p>
          <a:p>
            <a:pPr algn="l" fontAlgn="base" latinLnBrk="0">
              <a:buFont typeface="Arial" panose="020B0604020202020204" pitchFamily="34" charset="0"/>
              <a:buChar char="•"/>
            </a:pPr>
            <a:r>
              <a:rPr lang="en-US" b="0" i="0" dirty="0">
                <a:solidFill>
                  <a:srgbClr val="000000"/>
                </a:solidFill>
                <a:effectLst/>
                <a:latin typeface="var(--font-family-body)"/>
              </a:rPr>
              <a:t>The same cell lines have been used for many decades – no new fetal tissue is required.</a:t>
            </a:r>
          </a:p>
          <a:p>
            <a:pPr algn="l" fontAlgn="base" latinLnBrk="0"/>
            <a:r>
              <a:rPr lang="en-US" b="0" i="0" dirty="0">
                <a:solidFill>
                  <a:srgbClr val="000000"/>
                </a:solidFill>
                <a:effectLst/>
                <a:latin typeface="var(--font-family-body)"/>
              </a:rPr>
              <a:t>For the most in-depth discussion of this, please see: </a:t>
            </a:r>
            <a:endParaRPr lang="en-US" b="0" i="0" dirty="0">
              <a:solidFill>
                <a:srgbClr val="000000"/>
              </a:solidFill>
              <a:effectLst/>
              <a:latin typeface="merriweather" panose="00000500000000000000" pitchFamily="2" charset="0"/>
            </a:endParaRPr>
          </a:p>
          <a:p>
            <a:pPr algn="l" fontAlgn="base" latinLnBrk="0">
              <a:buFont typeface="Arial" panose="020B0604020202020204" pitchFamily="34" charset="0"/>
              <a:buChar char="•"/>
            </a:pPr>
            <a:r>
              <a:rPr lang="en-US" b="1" i="0" dirty="0">
                <a:solidFill>
                  <a:srgbClr val="000000"/>
                </a:solidFill>
                <a:effectLst/>
                <a:latin typeface="var(--font-family-body)"/>
              </a:rPr>
              <a:t>Vaccine Education Center</a:t>
            </a:r>
            <a:r>
              <a:rPr lang="en-US" b="0" i="0" dirty="0">
                <a:solidFill>
                  <a:srgbClr val="000000"/>
                </a:solidFill>
                <a:effectLst/>
                <a:latin typeface="var(--font-family-body)"/>
              </a:rPr>
              <a:t>: </a:t>
            </a:r>
            <a:r>
              <a:rPr lang="en-US" b="0" i="0" dirty="0">
                <a:solidFill>
                  <a:srgbClr val="000000"/>
                </a:solidFill>
                <a:effectLst/>
                <a:latin typeface="var(--font-family-body)"/>
                <a:hlinkClick r:id="rId3"/>
              </a:rPr>
              <a:t>https://www.chop.edu/centers-programs/</a:t>
            </a:r>
            <a:r>
              <a:rPr lang="en-US" b="1" i="0" dirty="0">
                <a:solidFill>
                  <a:srgbClr val="000000"/>
                </a:solidFill>
                <a:effectLst/>
                <a:latin typeface="var(--font-family-body)"/>
                <a:hlinkClick r:id="rId3"/>
              </a:rPr>
              <a:t>vaccine</a:t>
            </a:r>
            <a:r>
              <a:rPr lang="en-US" b="0" i="0" dirty="0">
                <a:solidFill>
                  <a:srgbClr val="000000"/>
                </a:solidFill>
                <a:effectLst/>
                <a:latin typeface="var(--font-family-body)"/>
                <a:hlinkClick r:id="rId3"/>
              </a:rPr>
              <a:t>-</a:t>
            </a:r>
            <a:r>
              <a:rPr lang="en-US" b="1" i="0" dirty="0">
                <a:solidFill>
                  <a:srgbClr val="000000"/>
                </a:solidFill>
                <a:effectLst/>
                <a:latin typeface="var(--font-family-body)"/>
                <a:hlinkClick r:id="rId3"/>
              </a:rPr>
              <a:t>education</a:t>
            </a:r>
            <a:r>
              <a:rPr lang="en-US" b="0" i="0" dirty="0">
                <a:solidFill>
                  <a:srgbClr val="000000"/>
                </a:solidFill>
                <a:effectLst/>
                <a:latin typeface="var(--font-family-body)"/>
                <a:hlinkClick r:id="rId3"/>
              </a:rPr>
              <a:t>-</a:t>
            </a:r>
            <a:r>
              <a:rPr lang="en-US" b="1" i="0" dirty="0">
                <a:solidFill>
                  <a:srgbClr val="000000"/>
                </a:solidFill>
                <a:effectLst/>
                <a:latin typeface="var(--font-family-body)"/>
                <a:hlinkClick r:id="rId3"/>
              </a:rPr>
              <a:t>center</a:t>
            </a:r>
            <a:r>
              <a:rPr lang="en-US" b="0" i="0" dirty="0">
                <a:solidFill>
                  <a:srgbClr val="000000"/>
                </a:solidFill>
                <a:effectLst/>
                <a:latin typeface="var(--font-family-body)"/>
                <a:hlinkClick r:id="rId3"/>
              </a:rPr>
              <a:t>/vaccine-ingredients/</a:t>
            </a:r>
            <a:r>
              <a:rPr lang="en-US" b="1" i="0" dirty="0">
                <a:solidFill>
                  <a:srgbClr val="000000"/>
                </a:solidFill>
                <a:effectLst/>
                <a:latin typeface="var(--font-family-body)"/>
                <a:hlinkClick r:id="rId3"/>
              </a:rPr>
              <a:t>fetal-tissues</a:t>
            </a:r>
            <a:r>
              <a:rPr lang="en-US" b="0" i="0" dirty="0">
                <a:solidFill>
                  <a:srgbClr val="000000"/>
                </a:solidFill>
                <a:effectLst/>
                <a:latin typeface="var(--font-family-body)"/>
                <a:hlinkClick r:id="rId3"/>
              </a:rPr>
              <a:t>(opens in a new tab)</a:t>
            </a:r>
            <a:endParaRPr lang="en-US" b="0" i="0" dirty="0">
              <a:solidFill>
                <a:srgbClr val="000000"/>
              </a:solidFill>
              <a:effectLst/>
              <a:latin typeface="var(--font-family-body)"/>
            </a:endParaRPr>
          </a:p>
          <a:p>
            <a:pPr algn="l" fontAlgn="base" latinLnBrk="0">
              <a:buFont typeface="Arial" panose="020B0604020202020204" pitchFamily="34" charset="0"/>
              <a:buChar char="•"/>
            </a:pPr>
            <a:r>
              <a:rPr lang="en-US" b="1" i="0" dirty="0">
                <a:solidFill>
                  <a:srgbClr val="000000"/>
                </a:solidFill>
                <a:effectLst/>
                <a:latin typeface="var(--font-family-body)"/>
              </a:rPr>
              <a:t>Immunize.org: </a:t>
            </a:r>
            <a:r>
              <a:rPr lang="en-US" b="0" i="0" dirty="0">
                <a:solidFill>
                  <a:srgbClr val="000000"/>
                </a:solidFill>
                <a:effectLst/>
                <a:latin typeface="var(--font-family-body)"/>
                <a:hlinkClick r:id="rId4"/>
              </a:rPr>
              <a:t>https://www.</a:t>
            </a:r>
            <a:r>
              <a:rPr lang="en-US" b="1" i="0" dirty="0">
                <a:solidFill>
                  <a:srgbClr val="000000"/>
                </a:solidFill>
                <a:effectLst/>
                <a:latin typeface="var(--font-family-body)"/>
                <a:hlinkClick r:id="rId4"/>
              </a:rPr>
              <a:t>immunize.org</a:t>
            </a:r>
            <a:r>
              <a:rPr lang="en-US" b="0" i="0" dirty="0">
                <a:solidFill>
                  <a:srgbClr val="000000"/>
                </a:solidFill>
                <a:effectLst/>
                <a:latin typeface="var(--font-family-body)"/>
                <a:hlinkClick r:id="rId4"/>
              </a:rPr>
              <a:t>/talking-about-vaccines/</a:t>
            </a:r>
            <a:r>
              <a:rPr lang="en-US" b="1" i="0" dirty="0">
                <a:solidFill>
                  <a:srgbClr val="000000"/>
                </a:solidFill>
                <a:effectLst/>
                <a:latin typeface="var(--font-family-body)"/>
                <a:hlinkClick r:id="rId4"/>
              </a:rPr>
              <a:t>religious</a:t>
            </a:r>
            <a:r>
              <a:rPr lang="en-US" b="0" i="0" dirty="0">
                <a:solidFill>
                  <a:srgbClr val="000000"/>
                </a:solidFill>
                <a:effectLst/>
                <a:latin typeface="var(--font-family-body)"/>
                <a:hlinkClick r:id="rId4"/>
              </a:rPr>
              <a:t>-</a:t>
            </a:r>
            <a:r>
              <a:rPr lang="en-US" b="1" i="0" dirty="0">
                <a:solidFill>
                  <a:srgbClr val="000000"/>
                </a:solidFill>
                <a:effectLst/>
                <a:latin typeface="var(--font-family-body)"/>
                <a:hlinkClick r:id="rId4"/>
              </a:rPr>
              <a:t>concerns</a:t>
            </a:r>
            <a:r>
              <a:rPr lang="en-US" b="0" i="0" dirty="0">
                <a:solidFill>
                  <a:srgbClr val="000000"/>
                </a:solidFill>
                <a:effectLst/>
                <a:latin typeface="var(--font-family-body)"/>
                <a:hlinkClick r:id="rId4"/>
              </a:rPr>
              <a:t>.asp</a:t>
            </a:r>
            <a:endParaRPr lang="en-US" b="0" i="0" dirty="0">
              <a:solidFill>
                <a:srgbClr val="000000"/>
              </a:solidFill>
              <a:effectLst/>
              <a:latin typeface="var(--font-family-body)"/>
            </a:endParaRPr>
          </a:p>
          <a:p>
            <a:pPr marL="0" indent="0" algn="l" fontAlgn="base">
              <a:buNone/>
            </a:pPr>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64</a:t>
            </a:fld>
            <a:endParaRPr lang="en-US"/>
          </a:p>
        </p:txBody>
      </p:sp>
    </p:spTree>
    <p:extLst>
      <p:ext uri="{BB962C8B-B14F-4D97-AF65-F5344CB8AC3E}">
        <p14:creationId xmlns:p14="http://schemas.microsoft.com/office/powerpoint/2010/main" val="42062444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a:solidFill>
                  <a:srgbClr val="000000"/>
                </a:solidFill>
                <a:effectLst/>
                <a:latin typeface="var(--font-family-body)"/>
              </a:rPr>
              <a:t>We live in communities </a:t>
            </a:r>
            <a:r>
              <a:rPr lang="en-US" b="0" i="0" dirty="0">
                <a:solidFill>
                  <a:srgbClr val="000000"/>
                </a:solidFill>
                <a:effectLst/>
                <a:latin typeface="var(--font-family-body)"/>
              </a:rPr>
              <a:t>so we depend on each other to stop at red lights. Similarly, we ask kids to be vaccinated so they don't put others in their school in danger.</a:t>
            </a:r>
            <a:endParaRPr lang="en-US" b="0" i="0" dirty="0">
              <a:solidFill>
                <a:srgbClr val="000000"/>
              </a:solidFill>
              <a:effectLst/>
              <a:latin typeface="Merriweather" panose="00000500000000000000" pitchFamily="2" charset="0"/>
            </a:endParaRPr>
          </a:p>
          <a:p>
            <a:pPr algn="l" fontAlgn="base"/>
            <a:r>
              <a:rPr lang="en-US" b="0" i="0" dirty="0">
                <a:solidFill>
                  <a:srgbClr val="000000"/>
                </a:solidFill>
                <a:effectLst/>
                <a:latin typeface="var(--font-family-body)"/>
              </a:rPr>
              <a:t>For up-to-date info, please see:</a:t>
            </a:r>
            <a:endParaRPr lang="en-US" b="0" i="0" dirty="0">
              <a:solidFill>
                <a:srgbClr val="000000"/>
              </a:solidFill>
              <a:effectLst/>
              <a:latin typeface="Merriweather" panose="00000500000000000000" pitchFamily="2" charset="0"/>
            </a:endParaRPr>
          </a:p>
          <a:p>
            <a:pPr algn="l" fontAlgn="base">
              <a:buFont typeface="Arial" panose="020B0604020202020204" pitchFamily="34" charset="0"/>
              <a:buChar char="•"/>
            </a:pPr>
            <a:r>
              <a:rPr lang="en-US" b="1" i="0" dirty="0">
                <a:solidFill>
                  <a:srgbClr val="000000"/>
                </a:solidFill>
                <a:effectLst/>
                <a:latin typeface="var(--font-family-body)"/>
              </a:rPr>
              <a:t>Centers for Disease Control and Prevention: </a:t>
            </a:r>
            <a:r>
              <a:rPr lang="en-US" b="1" i="0" dirty="0">
                <a:solidFill>
                  <a:srgbClr val="000000"/>
                </a:solidFill>
                <a:effectLst/>
                <a:latin typeface="var(--font-family-body)"/>
                <a:hlinkClick r:id="rId3"/>
              </a:rPr>
              <a:t>https://www.cdc.gov/vaccines/parents/records/find-records.html(opens in a new tab)</a:t>
            </a:r>
            <a:r>
              <a:rPr lang="en-US" b="1" i="0" dirty="0">
                <a:solidFill>
                  <a:srgbClr val="000000"/>
                </a:solidFill>
                <a:effectLst/>
                <a:latin typeface="var(--font-family-body)"/>
              </a:rPr>
              <a:t> </a:t>
            </a:r>
            <a:endParaRPr lang="en-US" b="0" i="0" dirty="0">
              <a:solidFill>
                <a:srgbClr val="000000"/>
              </a:solidFill>
              <a:effectLst/>
              <a:latin typeface="var(--font-family-body)"/>
            </a:endParaRPr>
          </a:p>
          <a:p>
            <a:pPr algn="l" fontAlgn="base">
              <a:buFont typeface="Arial" panose="020B0604020202020204" pitchFamily="34" charset="0"/>
              <a:buChar char="•"/>
            </a:pPr>
            <a:r>
              <a:rPr lang="en-US" b="1" i="0" dirty="0">
                <a:solidFill>
                  <a:srgbClr val="000000"/>
                </a:solidFill>
                <a:effectLst/>
                <a:latin typeface="var(--font-family-body)"/>
              </a:rPr>
              <a:t>Immunize.org: </a:t>
            </a:r>
            <a:r>
              <a:rPr lang="en-US" b="1" i="0" dirty="0">
                <a:solidFill>
                  <a:srgbClr val="000000"/>
                </a:solidFill>
                <a:effectLst/>
                <a:latin typeface="var(--font-family-body)"/>
                <a:hlinkClick r:id="rId4"/>
              </a:rPr>
              <a:t>https://www.immunize.org/laws/(opens in a new tab)</a:t>
            </a:r>
            <a:endParaRPr lang="en-US" b="0" i="0" dirty="0">
              <a:solidFill>
                <a:srgbClr val="000000"/>
              </a:solidFill>
              <a:effectLst/>
              <a:latin typeface="var(--font-family-body)"/>
            </a:endParaRPr>
          </a:p>
          <a:p>
            <a:pPr algn="l" fontAlgn="base">
              <a:buFont typeface="Arial" panose="020B0604020202020204" pitchFamily="34" charset="0"/>
              <a:buChar char="•"/>
            </a:pPr>
            <a:r>
              <a:rPr lang="en-US" b="1" i="0" dirty="0">
                <a:solidFill>
                  <a:srgbClr val="000000"/>
                </a:solidFill>
                <a:effectLst/>
                <a:latin typeface="var(--font-family-body)"/>
              </a:rPr>
              <a:t>Kansas Department of Health &amp; Environment: </a:t>
            </a:r>
            <a:r>
              <a:rPr lang="en-US" b="1" i="0" dirty="0">
                <a:solidFill>
                  <a:srgbClr val="000000"/>
                </a:solidFill>
                <a:effectLst/>
                <a:latin typeface="var(--font-family-body)"/>
                <a:hlinkClick r:id="rId5"/>
              </a:rPr>
              <a:t>https://www.kdhe.ks.gov/214/Immunizations(opens in a new tab)</a:t>
            </a:r>
            <a:r>
              <a:rPr lang="en-US" b="1" i="0" dirty="0">
                <a:solidFill>
                  <a:srgbClr val="000000"/>
                </a:solidFill>
                <a:effectLst/>
                <a:latin typeface="var(--font-family-body)"/>
              </a:rPr>
              <a:t> </a:t>
            </a:r>
          </a:p>
          <a:p>
            <a:pPr algn="l" fontAlgn="base">
              <a:buFont typeface="Arial" panose="020B0604020202020204" pitchFamily="34" charset="0"/>
              <a:buChar char="•"/>
            </a:pPr>
            <a:endParaRPr lang="en-US" b="1" i="0" dirty="0">
              <a:solidFill>
                <a:srgbClr val="000000"/>
              </a:solidFill>
              <a:effectLst/>
              <a:latin typeface="var(--font-family-body)"/>
            </a:endParaRPr>
          </a:p>
          <a:p>
            <a:pPr algn="l" fontAlgn="base">
              <a:buFont typeface="Arial" panose="020B0604020202020204" pitchFamily="34" charset="0"/>
              <a:buChar char="•"/>
            </a:pPr>
            <a:r>
              <a:rPr lang="en-US" b="0" i="0" dirty="0">
                <a:solidFill>
                  <a:srgbClr val="000000"/>
                </a:solidFill>
                <a:effectLst/>
                <a:latin typeface="Merriweather" panose="00000500000000000000" pitchFamily="2" charset="0"/>
              </a:rPr>
              <a:t>Vaccination requirements vary by state.</a:t>
            </a:r>
            <a:endParaRPr lang="en-US" b="0" i="0" dirty="0">
              <a:solidFill>
                <a:srgbClr val="000000"/>
              </a:solidFill>
              <a:effectLst/>
              <a:latin typeface="var(--font-family-body)"/>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65</a:t>
            </a:fld>
            <a:endParaRPr lang="en-US"/>
          </a:p>
        </p:txBody>
      </p:sp>
    </p:spTree>
    <p:extLst>
      <p:ext uri="{BB962C8B-B14F-4D97-AF65-F5344CB8AC3E}">
        <p14:creationId xmlns:p14="http://schemas.microsoft.com/office/powerpoint/2010/main" val="37745883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en-US" dirty="0">
              <a:solidFill>
                <a:srgbClr val="0070C0"/>
              </a:solidFill>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67</a:t>
            </a:fld>
            <a:endParaRPr lang="en-US"/>
          </a:p>
        </p:txBody>
      </p:sp>
    </p:spTree>
    <p:extLst>
      <p:ext uri="{BB962C8B-B14F-4D97-AF65-F5344CB8AC3E}">
        <p14:creationId xmlns:p14="http://schemas.microsoft.com/office/powerpoint/2010/main" val="1436706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en-US" dirty="0">
              <a:solidFill>
                <a:srgbClr val="0070C0"/>
              </a:solidFill>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68</a:t>
            </a:fld>
            <a:endParaRPr lang="en-US"/>
          </a:p>
        </p:txBody>
      </p:sp>
    </p:spTree>
    <p:extLst>
      <p:ext uri="{BB962C8B-B14F-4D97-AF65-F5344CB8AC3E}">
        <p14:creationId xmlns:p14="http://schemas.microsoft.com/office/powerpoint/2010/main" val="15200867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fontAlgn="base" latinLnBrk="0">
              <a:lnSpc>
                <a:spcPct val="120000"/>
              </a:lnSpc>
              <a:buNone/>
            </a:pPr>
            <a:r>
              <a:rPr lang="en-US" sz="4800" b="1" dirty="0">
                <a:solidFill>
                  <a:srgbClr val="0070C0"/>
                </a:solidFill>
                <a:latin typeface="+mj-lt"/>
              </a:rPr>
              <a:t>Jewish</a:t>
            </a:r>
          </a:p>
          <a:p>
            <a:pPr fontAlgn="base">
              <a:lnSpc>
                <a:spcPct val="120000"/>
              </a:lnSpc>
              <a:spcBef>
                <a:spcPts val="400"/>
              </a:spcBef>
            </a:pPr>
            <a:r>
              <a:rPr lang="en-US" sz="4800" dirty="0">
                <a:solidFill>
                  <a:srgbClr val="003B68"/>
                </a:solidFill>
                <a:latin typeface="+mj-lt"/>
              </a:rPr>
              <a:t>Rabbinical Assembly Statement (COVID-19):</a:t>
            </a:r>
            <a:br>
              <a:rPr lang="en-US" sz="4800" dirty="0">
                <a:solidFill>
                  <a:srgbClr val="003B68"/>
                </a:solidFill>
                <a:latin typeface="+mj-lt"/>
              </a:rPr>
            </a:br>
            <a:r>
              <a:rPr lang="en-US" sz="4800" dirty="0">
                <a:solidFill>
                  <a:srgbClr val="003B68"/>
                </a:solidFill>
                <a:latin typeface="+mj-lt"/>
                <a:hlinkClick r:id="rId3">
                  <a:extLst>
                    <a:ext uri="{A12FA001-AC4F-418D-AE19-62706E023703}">
                      <ahyp:hlinkClr xmlns:ahyp="http://schemas.microsoft.com/office/drawing/2018/hyperlinkcolor" val="tx"/>
                    </a:ext>
                  </a:extLst>
                </a:hlinkClick>
              </a:rPr>
              <a:t>https://www.rabbinicalassembly.org/sites/default/files/2021-01/Vaccination%20and%20Ethical%20Questions%20Posed%20by%20COVID-19%20Vaccines%20-%20Final.pdf(opens in a new tab)</a:t>
            </a:r>
            <a:endParaRPr lang="en-US" sz="4800" b="1" dirty="0">
              <a:solidFill>
                <a:srgbClr val="0070C0"/>
              </a:solidFill>
              <a:latin typeface="+mj-lt"/>
            </a:endParaRPr>
          </a:p>
          <a:p>
            <a:pPr marL="0" indent="0" algn="l" fontAlgn="base" latinLnBrk="0">
              <a:lnSpc>
                <a:spcPct val="120000"/>
              </a:lnSpc>
              <a:buNone/>
            </a:pPr>
            <a:r>
              <a:rPr lang="en-US" sz="4800" b="1" dirty="0">
                <a:solidFill>
                  <a:srgbClr val="0070C0"/>
                </a:solidFill>
                <a:latin typeface="+mj-lt"/>
              </a:rPr>
              <a:t>Christian (Mostly Protestant)</a:t>
            </a:r>
          </a:p>
          <a:p>
            <a:pPr fontAlgn="base">
              <a:lnSpc>
                <a:spcPct val="120000"/>
              </a:lnSpc>
              <a:spcBef>
                <a:spcPts val="400"/>
              </a:spcBef>
            </a:pPr>
            <a:r>
              <a:rPr lang="en-US" sz="4800" dirty="0" err="1">
                <a:solidFill>
                  <a:srgbClr val="003B68"/>
                </a:solidFill>
                <a:latin typeface="+mj-lt"/>
              </a:rPr>
              <a:t>Biologos</a:t>
            </a:r>
            <a:r>
              <a:rPr lang="en-US" sz="4800" dirty="0">
                <a:solidFill>
                  <a:srgbClr val="003B68"/>
                </a:solidFill>
                <a:latin typeface="+mj-lt"/>
              </a:rPr>
              <a:t>: </a:t>
            </a:r>
            <a:br>
              <a:rPr lang="en-US" sz="4800" dirty="0">
                <a:solidFill>
                  <a:srgbClr val="003B68"/>
                </a:solidFill>
                <a:latin typeface="+mj-lt"/>
              </a:rPr>
            </a:br>
            <a:r>
              <a:rPr lang="en-US" sz="4800" dirty="0">
                <a:solidFill>
                  <a:srgbClr val="003B68"/>
                </a:solidFill>
                <a:latin typeface="+mj-lt"/>
                <a:hlinkClick r:id="rId4">
                  <a:extLst>
                    <a:ext uri="{A12FA001-AC4F-418D-AE19-62706E023703}">
                      <ahyp:hlinkClr xmlns:ahyp="http://schemas.microsoft.com/office/drawing/2018/hyperlinkcolor" val="tx"/>
                    </a:ext>
                  </a:extLst>
                </a:hlinkClick>
              </a:rPr>
              <a:t>https://biologos.org/common-questions/should-christians-get-vaccinated(opens in a new tab)</a:t>
            </a:r>
            <a:endParaRPr lang="en-US" sz="4800" dirty="0">
              <a:solidFill>
                <a:srgbClr val="003B68"/>
              </a:solidFill>
              <a:latin typeface="+mj-lt"/>
            </a:endParaRPr>
          </a:p>
          <a:p>
            <a:pPr fontAlgn="base">
              <a:lnSpc>
                <a:spcPct val="120000"/>
              </a:lnSpc>
              <a:spcBef>
                <a:spcPts val="400"/>
              </a:spcBef>
            </a:pPr>
            <a:r>
              <a:rPr lang="en-US" sz="4800" dirty="0">
                <a:solidFill>
                  <a:srgbClr val="003B68"/>
                </a:solidFill>
                <a:latin typeface="+mj-lt"/>
              </a:rPr>
              <a:t>The Gospel Coalition</a:t>
            </a:r>
          </a:p>
          <a:p>
            <a:pPr lvl="1" fontAlgn="base">
              <a:lnSpc>
                <a:spcPct val="120000"/>
              </a:lnSpc>
              <a:spcBef>
                <a:spcPts val="400"/>
              </a:spcBef>
            </a:pPr>
            <a:r>
              <a:rPr lang="en-US" sz="4800" dirty="0">
                <a:solidFill>
                  <a:srgbClr val="003B68"/>
                </a:solidFill>
                <a:latin typeface="+mj-lt"/>
              </a:rPr>
              <a:t>Vaccines in General: </a:t>
            </a:r>
            <a:br>
              <a:rPr lang="en-US" sz="4800" dirty="0">
                <a:solidFill>
                  <a:srgbClr val="003B68"/>
                </a:solidFill>
                <a:latin typeface="+mj-lt"/>
              </a:rPr>
            </a:br>
            <a:r>
              <a:rPr lang="en-US" sz="4800" dirty="0">
                <a:solidFill>
                  <a:srgbClr val="003B68"/>
                </a:solidFill>
                <a:latin typeface="+mj-lt"/>
                <a:hlinkClick r:id="rId5">
                  <a:extLst>
                    <a:ext uri="{A12FA001-AC4F-418D-AE19-62706E023703}">
                      <ahyp:hlinkClr xmlns:ahyp="http://schemas.microsoft.com/office/drawing/2018/hyperlinkcolor" val="tx"/>
                    </a:ext>
                  </a:extLst>
                </a:hlinkClick>
              </a:rPr>
              <a:t>https://www.thegospelcoalition.org/article/what-christians-should-know-vaccines(opens in a new tab)</a:t>
            </a:r>
            <a:endParaRPr lang="en-US" sz="4800" dirty="0">
              <a:solidFill>
                <a:srgbClr val="003B68"/>
              </a:solidFill>
              <a:latin typeface="+mj-lt"/>
            </a:endParaRPr>
          </a:p>
          <a:p>
            <a:pPr fontAlgn="base">
              <a:lnSpc>
                <a:spcPct val="120000"/>
              </a:lnSpc>
              <a:spcBef>
                <a:spcPts val="400"/>
              </a:spcBef>
            </a:pPr>
            <a:r>
              <a:rPr lang="en-US" sz="4800" dirty="0">
                <a:solidFill>
                  <a:srgbClr val="003B68"/>
                </a:solidFill>
                <a:latin typeface="+mj-lt"/>
              </a:rPr>
              <a:t>Focus on the Family</a:t>
            </a:r>
          </a:p>
          <a:p>
            <a:pPr lvl="1" fontAlgn="base">
              <a:lnSpc>
                <a:spcPct val="120000"/>
              </a:lnSpc>
              <a:spcBef>
                <a:spcPts val="400"/>
              </a:spcBef>
            </a:pPr>
            <a:r>
              <a:rPr lang="en-US" sz="4800" dirty="0">
                <a:solidFill>
                  <a:srgbClr val="003B68"/>
                </a:solidFill>
                <a:latin typeface="+mj-lt"/>
              </a:rPr>
              <a:t>Vaccines in General: </a:t>
            </a:r>
            <a:br>
              <a:rPr lang="en-US" sz="4800" dirty="0">
                <a:solidFill>
                  <a:srgbClr val="003B68"/>
                </a:solidFill>
                <a:latin typeface="+mj-lt"/>
              </a:rPr>
            </a:br>
            <a:r>
              <a:rPr lang="en-US" sz="4800" dirty="0">
                <a:solidFill>
                  <a:srgbClr val="003B68"/>
                </a:solidFill>
                <a:latin typeface="+mj-lt"/>
                <a:hlinkClick r:id="rId6">
                  <a:extLst>
                    <a:ext uri="{A12FA001-AC4F-418D-AE19-62706E023703}">
                      <ahyp:hlinkClr xmlns:ahyp="http://schemas.microsoft.com/office/drawing/2018/hyperlinkcolor" val="tx"/>
                    </a:ext>
                  </a:extLst>
                </a:hlinkClick>
              </a:rPr>
              <a:t>https://www.focusonthefamily.com/family-qa/vaccination-and-immunization/(opens in a new tab)</a:t>
            </a:r>
            <a:endParaRPr lang="en-US" sz="4800" dirty="0">
              <a:solidFill>
                <a:srgbClr val="003B68"/>
              </a:solidFill>
              <a:latin typeface="+mj-lt"/>
            </a:endParaRPr>
          </a:p>
          <a:p>
            <a:pPr fontAlgn="base">
              <a:lnSpc>
                <a:spcPct val="120000"/>
              </a:lnSpc>
              <a:spcBef>
                <a:spcPts val="400"/>
              </a:spcBef>
            </a:pPr>
            <a:r>
              <a:rPr lang="en-US" sz="4800" dirty="0">
                <a:solidFill>
                  <a:srgbClr val="003B68"/>
                </a:solidFill>
                <a:latin typeface="+mj-lt"/>
              </a:rPr>
              <a:t>Christians and the Vaccine (COVID): </a:t>
            </a:r>
            <a:br>
              <a:rPr lang="en-US" sz="4800" dirty="0">
                <a:solidFill>
                  <a:srgbClr val="003B68"/>
                </a:solidFill>
                <a:latin typeface="+mj-lt"/>
              </a:rPr>
            </a:br>
            <a:r>
              <a:rPr lang="en-US" sz="4800" dirty="0">
                <a:solidFill>
                  <a:srgbClr val="003B68"/>
                </a:solidFill>
                <a:latin typeface="+mj-lt"/>
                <a:hlinkClick r:id="rId7">
                  <a:extLst>
                    <a:ext uri="{A12FA001-AC4F-418D-AE19-62706E023703}">
                      <ahyp:hlinkClr xmlns:ahyp="http://schemas.microsoft.com/office/drawing/2018/hyperlinkcolor" val="tx"/>
                    </a:ext>
                  </a:extLst>
                </a:hlinkClick>
              </a:rPr>
              <a:t>https://www.christiansandthevaccine.com/(opens in a new tab)</a:t>
            </a:r>
            <a:endParaRPr lang="en-US" sz="4800" dirty="0">
              <a:solidFill>
                <a:srgbClr val="003B68"/>
              </a:solidFill>
              <a:latin typeface="+mj-lt"/>
            </a:endParaRPr>
          </a:p>
          <a:p>
            <a:pPr fontAlgn="base">
              <a:lnSpc>
                <a:spcPct val="120000"/>
              </a:lnSpc>
              <a:spcBef>
                <a:spcPts val="400"/>
              </a:spcBef>
            </a:pPr>
            <a:r>
              <a:rPr lang="en-US" sz="4800" dirty="0">
                <a:solidFill>
                  <a:srgbClr val="003B68"/>
                </a:solidFill>
                <a:latin typeface="+mj-lt"/>
              </a:rPr>
              <a:t>United Methodist Health Ministry Fund - Faith in Vaccines - Resources for Congregation Leaders: </a:t>
            </a:r>
            <a:br>
              <a:rPr lang="en-US" sz="4800" dirty="0">
                <a:solidFill>
                  <a:srgbClr val="003B68"/>
                </a:solidFill>
                <a:latin typeface="+mj-lt"/>
              </a:rPr>
            </a:br>
            <a:r>
              <a:rPr lang="en-US" sz="4800" dirty="0">
                <a:solidFill>
                  <a:srgbClr val="003B68"/>
                </a:solidFill>
                <a:latin typeface="+mj-lt"/>
                <a:hlinkClick r:id="rId8">
                  <a:extLst>
                    <a:ext uri="{A12FA001-AC4F-418D-AE19-62706E023703}">
                      <ahyp:hlinkClr xmlns:ahyp="http://schemas.microsoft.com/office/drawing/2018/hyperlinkcolor" val="tx"/>
                    </a:ext>
                  </a:extLst>
                </a:hlinkClick>
              </a:rPr>
              <a:t>https://healthfund.org/a/faith-in-vaccines(opens in a new tab)</a:t>
            </a:r>
            <a:endParaRPr lang="en-US" sz="4800" dirty="0">
              <a:solidFill>
                <a:srgbClr val="003B68"/>
              </a:solidFill>
              <a:latin typeface="+mj-lt"/>
            </a:endParaRPr>
          </a:p>
          <a:p>
            <a:pPr marL="0" indent="0" algn="l" fontAlgn="base">
              <a:buNone/>
            </a:pPr>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69</a:t>
            </a:fld>
            <a:endParaRPr lang="en-US"/>
          </a:p>
        </p:txBody>
      </p:sp>
    </p:spTree>
    <p:extLst>
      <p:ext uri="{BB962C8B-B14F-4D97-AF65-F5344CB8AC3E}">
        <p14:creationId xmlns:p14="http://schemas.microsoft.com/office/powerpoint/2010/main" val="23299261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fontAlgn="base" latinLnBrk="0">
              <a:lnSpc>
                <a:spcPct val="120000"/>
              </a:lnSpc>
              <a:buNone/>
            </a:pPr>
            <a:endParaRPr lang="en-US" sz="1200" dirty="0">
              <a:solidFill>
                <a:srgbClr val="003B68"/>
              </a:solidFill>
              <a:latin typeface="+mj-lt"/>
            </a:endParaRPr>
          </a:p>
          <a:p>
            <a:pPr marL="0" indent="0" algn="l" fontAlgn="base" latinLnBrk="0">
              <a:lnSpc>
                <a:spcPct val="120000"/>
              </a:lnSpc>
              <a:buNone/>
            </a:pPr>
            <a:r>
              <a:rPr lang="en-US" sz="1200" b="1" dirty="0">
                <a:solidFill>
                  <a:srgbClr val="0070C0"/>
                </a:solidFill>
                <a:latin typeface="+mj-lt"/>
              </a:rPr>
              <a:t>Catholic</a:t>
            </a:r>
          </a:p>
          <a:p>
            <a:pPr fontAlgn="base">
              <a:lnSpc>
                <a:spcPct val="120000"/>
              </a:lnSpc>
            </a:pPr>
            <a:r>
              <a:rPr lang="en-US" sz="1200" dirty="0">
                <a:solidFill>
                  <a:srgbClr val="003B68"/>
                </a:solidFill>
                <a:latin typeface="+mj-lt"/>
              </a:rPr>
              <a:t>Vatican Statement on the Morality of Using Some COVID-19 Vaccines: </a:t>
            </a:r>
            <a:r>
              <a:rPr lang="en-US" sz="1200" dirty="0">
                <a:solidFill>
                  <a:srgbClr val="003B68"/>
                </a:solidFill>
                <a:latin typeface="+mj-lt"/>
                <a:hlinkClick r:id="rId3">
                  <a:extLst>
                    <a:ext uri="{A12FA001-AC4F-418D-AE19-62706E023703}">
                      <ahyp:hlinkClr xmlns:ahyp="http://schemas.microsoft.com/office/drawing/2018/hyperlinkcolor" val="tx"/>
                    </a:ext>
                  </a:extLst>
                </a:hlinkClick>
              </a:rPr>
              <a:t>https://www.vatican.va/roman_curia/congregations/cfaith/documents/rc_con_cfaith_doc_20201221_nota-vaccini-anticovid_en.html(opens in a new tab)</a:t>
            </a:r>
            <a:endParaRPr lang="en-US" sz="1200" dirty="0">
              <a:solidFill>
                <a:srgbClr val="003B68"/>
              </a:solidFill>
              <a:latin typeface="+mj-lt"/>
            </a:endParaRPr>
          </a:p>
          <a:p>
            <a:pPr fontAlgn="base">
              <a:lnSpc>
                <a:spcPct val="120000"/>
              </a:lnSpc>
            </a:pPr>
            <a:r>
              <a:rPr lang="en-US" sz="1200" dirty="0">
                <a:solidFill>
                  <a:srgbClr val="003B68"/>
                </a:solidFill>
                <a:latin typeface="+mj-lt"/>
              </a:rPr>
              <a:t>COVID-19 vaccines:</a:t>
            </a:r>
            <a:br>
              <a:rPr lang="en-US" sz="1200" dirty="0">
                <a:solidFill>
                  <a:srgbClr val="003B68"/>
                </a:solidFill>
                <a:latin typeface="+mj-lt"/>
              </a:rPr>
            </a:br>
            <a:r>
              <a:rPr lang="en-US" sz="1200" dirty="0">
                <a:solidFill>
                  <a:srgbClr val="003B68"/>
                </a:solidFill>
                <a:latin typeface="+mj-lt"/>
                <a:hlinkClick r:id="rId4">
                  <a:extLst>
                    <a:ext uri="{A12FA001-AC4F-418D-AE19-62706E023703}">
                      <ahyp:hlinkClr xmlns:ahyp="http://schemas.microsoft.com/office/drawing/2018/hyperlinkcolor" val="tx"/>
                    </a:ext>
                  </a:extLst>
                </a:hlinkClick>
              </a:rPr>
              <a:t>https://www.cacatholic.org/CCC-vaccine-moral-acceptability(opens in a new tab)</a:t>
            </a:r>
            <a:endParaRPr lang="en-US" sz="1200" dirty="0">
              <a:solidFill>
                <a:srgbClr val="003B68"/>
              </a:solidFill>
              <a:latin typeface="+mj-lt"/>
            </a:endParaRPr>
          </a:p>
          <a:p>
            <a:pPr fontAlgn="base">
              <a:lnSpc>
                <a:spcPct val="120000"/>
              </a:lnSpc>
            </a:pPr>
            <a:r>
              <a:rPr lang="en-US" sz="1200" dirty="0">
                <a:solidFill>
                  <a:srgbClr val="003B68"/>
                </a:solidFill>
                <a:latin typeface="+mj-lt"/>
              </a:rPr>
              <a:t>As a Catholic, should I take the (COVID-19) vaccine?: </a:t>
            </a:r>
            <a:r>
              <a:rPr lang="en-US" sz="1200" dirty="0">
                <a:solidFill>
                  <a:srgbClr val="003B68"/>
                </a:solidFill>
                <a:latin typeface="+mj-lt"/>
                <a:hlinkClick r:id="rId5">
                  <a:extLst>
                    <a:ext uri="{A12FA001-AC4F-418D-AE19-62706E023703}">
                      <ahyp:hlinkClr xmlns:ahyp="http://schemas.microsoft.com/office/drawing/2018/hyperlinkcolor" val="tx"/>
                    </a:ext>
                  </a:extLst>
                </a:hlinkClick>
              </a:rPr>
              <a:t>https://stfparish.com/pastors-message/as-a-catholic-should-i-take-the-vaccine/(opens in a new tab)</a:t>
            </a:r>
            <a:endParaRPr lang="en-US" sz="1200" dirty="0">
              <a:solidFill>
                <a:srgbClr val="003B68"/>
              </a:solidFill>
              <a:latin typeface="+mj-lt"/>
            </a:endParaRPr>
          </a:p>
          <a:p>
            <a:pPr fontAlgn="base">
              <a:lnSpc>
                <a:spcPct val="120000"/>
              </a:lnSpc>
            </a:pPr>
            <a:r>
              <a:rPr lang="en-US" sz="1200" dirty="0">
                <a:solidFill>
                  <a:srgbClr val="003B68"/>
                </a:solidFill>
                <a:latin typeface="+mj-lt"/>
              </a:rPr>
              <a:t>What does the Catholic church teach about vaccines?: </a:t>
            </a:r>
            <a:r>
              <a:rPr lang="en-US" sz="1200" dirty="0">
                <a:solidFill>
                  <a:srgbClr val="003B68"/>
                </a:solidFill>
                <a:latin typeface="+mj-lt"/>
                <a:hlinkClick r:id="rId6">
                  <a:extLst>
                    <a:ext uri="{A12FA001-AC4F-418D-AE19-62706E023703}">
                      <ahyp:hlinkClr xmlns:ahyp="http://schemas.microsoft.com/office/drawing/2018/hyperlinkcolor" val="tx"/>
                    </a:ext>
                  </a:extLst>
                </a:hlinkClick>
              </a:rPr>
              <a:t>https://angelusnews.com/news/life-family/what-does-the-catholic-church-teach-about-vaccines/ (opens in a new tab)</a:t>
            </a:r>
            <a:endParaRPr lang="en-US" sz="1200" dirty="0">
              <a:solidFill>
                <a:srgbClr val="003B68"/>
              </a:solidFill>
              <a:latin typeface="+mj-lt"/>
            </a:endParaRPr>
          </a:p>
          <a:p>
            <a:pPr fontAlgn="base">
              <a:lnSpc>
                <a:spcPct val="120000"/>
              </a:lnSpc>
            </a:pPr>
            <a:r>
              <a:rPr lang="en-US" sz="1200" dirty="0">
                <a:solidFill>
                  <a:srgbClr val="003B68"/>
                </a:solidFill>
                <a:latin typeface="+mj-lt"/>
              </a:rPr>
              <a:t>Ethics &amp; Medics - Vaccines Originating in Abortion: </a:t>
            </a:r>
            <a:r>
              <a:rPr lang="en-US" sz="1200" dirty="0">
                <a:solidFill>
                  <a:srgbClr val="003B68"/>
                </a:solidFill>
                <a:latin typeface="+mj-lt"/>
                <a:hlinkClick r:id="rId7">
                  <a:extLst>
                    <a:ext uri="{A12FA001-AC4F-418D-AE19-62706E023703}">
                      <ahyp:hlinkClr xmlns:ahyp="http://schemas.microsoft.com/office/drawing/2018/hyperlinkcolor" val="tx"/>
                    </a:ext>
                  </a:extLst>
                </a:hlinkClick>
              </a:rPr>
              <a:t>https://www.immunize.org/talking-about-vaccines/furton.pdf(opens in a new tab)</a:t>
            </a:r>
            <a:endParaRPr lang="en-US" sz="1200" dirty="0">
              <a:solidFill>
                <a:srgbClr val="003B68"/>
              </a:solidFill>
              <a:latin typeface="+mj-lt"/>
            </a:endParaRPr>
          </a:p>
          <a:p>
            <a:pPr marL="0" indent="0" algn="l" fontAlgn="base" latinLnBrk="0">
              <a:lnSpc>
                <a:spcPct val="120000"/>
              </a:lnSpc>
              <a:buNone/>
            </a:pPr>
            <a:endParaRPr lang="en-US" sz="1200" dirty="0">
              <a:solidFill>
                <a:srgbClr val="003B68"/>
              </a:solidFill>
              <a:latin typeface="+mj-lt"/>
            </a:endParaRPr>
          </a:p>
          <a:p>
            <a:pPr marL="0" indent="0" fontAlgn="base">
              <a:lnSpc>
                <a:spcPct val="120000"/>
              </a:lnSpc>
              <a:buNone/>
            </a:pPr>
            <a:r>
              <a:rPr lang="en-US" sz="1200" b="1" dirty="0">
                <a:solidFill>
                  <a:srgbClr val="0070C0"/>
                </a:solidFill>
                <a:latin typeface="+mj-lt"/>
              </a:rPr>
              <a:t>Islam</a:t>
            </a:r>
          </a:p>
          <a:p>
            <a:pPr fontAlgn="base">
              <a:lnSpc>
                <a:spcPct val="120000"/>
              </a:lnSpc>
            </a:pPr>
            <a:r>
              <a:rPr lang="en-US" sz="1200" dirty="0">
                <a:solidFill>
                  <a:srgbClr val="003B68"/>
                </a:solidFill>
                <a:latin typeface="+mj-lt"/>
              </a:rPr>
              <a:t>Interview with an Imam: </a:t>
            </a:r>
            <a:br>
              <a:rPr lang="en-US" sz="1200" dirty="0">
                <a:solidFill>
                  <a:srgbClr val="003B68"/>
                </a:solidFill>
                <a:latin typeface="+mj-lt"/>
              </a:rPr>
            </a:br>
            <a:r>
              <a:rPr lang="en-US" sz="1200" dirty="0">
                <a:solidFill>
                  <a:srgbClr val="003B68"/>
                </a:solidFill>
                <a:latin typeface="+mj-lt"/>
              </a:rPr>
              <a:t>https://www.interfaithamerica.org/article/faith-and-the-covid-19-vaccine-muslims-were-among-the-first-to-believe-in-vaccines/ </a:t>
            </a:r>
          </a:p>
          <a:p>
            <a:pPr fontAlgn="base">
              <a:lnSpc>
                <a:spcPct val="120000"/>
              </a:lnSpc>
            </a:pPr>
            <a:r>
              <a:rPr lang="en-US" sz="1200" dirty="0">
                <a:solidFill>
                  <a:srgbClr val="003B68"/>
                </a:solidFill>
                <a:latin typeface="+mj-lt"/>
              </a:rPr>
              <a:t>For Muslims wary of the Covid vaccine: there's every religious reason not to be:</a:t>
            </a:r>
            <a:br>
              <a:rPr lang="en-US" sz="1200" dirty="0">
                <a:solidFill>
                  <a:srgbClr val="003B68"/>
                </a:solidFill>
                <a:latin typeface="+mj-lt"/>
              </a:rPr>
            </a:br>
            <a:r>
              <a:rPr lang="en-US" sz="1200" dirty="0">
                <a:solidFill>
                  <a:srgbClr val="003B68"/>
                </a:solidFill>
                <a:latin typeface="+mj-lt"/>
                <a:hlinkClick r:id="rId8">
                  <a:extLst>
                    <a:ext uri="{A12FA001-AC4F-418D-AE19-62706E023703}">
                      <ahyp:hlinkClr xmlns:ahyp="http://schemas.microsoft.com/office/drawing/2018/hyperlinkcolor" val="tx"/>
                    </a:ext>
                  </a:extLst>
                </a:hlinkClick>
              </a:rPr>
              <a:t>https://www.theguardian.com/commentisfree/2021/feb/18/muslims-wary-covid-vaccine-religious-reason(opens in a new tab)</a:t>
            </a:r>
            <a:r>
              <a:rPr lang="en-US" sz="1200" dirty="0">
                <a:solidFill>
                  <a:srgbClr val="003B68"/>
                </a:solidFill>
                <a:latin typeface="+mj-lt"/>
              </a:rPr>
              <a:t> </a:t>
            </a:r>
          </a:p>
          <a:p>
            <a:pPr fontAlgn="base">
              <a:lnSpc>
                <a:spcPct val="120000"/>
              </a:lnSpc>
            </a:pPr>
            <a:r>
              <a:rPr lang="en-US" sz="1200" dirty="0">
                <a:solidFill>
                  <a:srgbClr val="003B68"/>
                </a:solidFill>
                <a:latin typeface="+mj-lt"/>
              </a:rPr>
              <a:t>As A Muslim Doctor, I Don’t Say Vaccination Is Permissible, I say it is Obligatory:</a:t>
            </a:r>
            <a:br>
              <a:rPr lang="en-US" sz="1200" dirty="0">
                <a:solidFill>
                  <a:srgbClr val="003B68"/>
                </a:solidFill>
                <a:latin typeface="+mj-lt"/>
              </a:rPr>
            </a:br>
            <a:r>
              <a:rPr lang="en-US" sz="1200" dirty="0">
                <a:solidFill>
                  <a:srgbClr val="003B68"/>
                </a:solidFill>
                <a:latin typeface="+mj-lt"/>
              </a:rPr>
              <a:t>https://www.interfaithamerica.org/article/as-a-muslim-doctor-i-dont-say-vaccination-is-permissible-i-say-it-is-obligatory/ </a:t>
            </a:r>
            <a:endParaRPr lang="en-US" b="0" i="0" dirty="0">
              <a:solidFill>
                <a:srgbClr val="000000"/>
              </a:solidFill>
              <a:effectLst/>
              <a:latin typeface="merriweather" panose="00000500000000000000" pitchFamily="2" charset="0"/>
            </a:endParaRPr>
          </a:p>
          <a:p>
            <a:pPr marL="0" indent="0" algn="l" fontAlgn="base">
              <a:buNone/>
            </a:pPr>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70</a:t>
            </a:fld>
            <a:endParaRPr lang="en-US"/>
          </a:p>
        </p:txBody>
      </p:sp>
    </p:spTree>
    <p:extLst>
      <p:ext uri="{BB962C8B-B14F-4D97-AF65-F5344CB8AC3E}">
        <p14:creationId xmlns:p14="http://schemas.microsoft.com/office/powerpoint/2010/main" val="4143277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Elders</a:t>
            </a:r>
            <a:endParaRPr lang="en-US" dirty="0"/>
          </a:p>
          <a:p>
            <a:r>
              <a:rPr lang="en-US" dirty="0"/>
              <a:t>Some infections, for example flu, take a big toll on people ages 65 and older. </a:t>
            </a:r>
            <a:endParaRPr lang="en-US" dirty="0">
              <a:cs typeface="Calibri"/>
            </a:endParaRPr>
          </a:p>
          <a:p>
            <a:r>
              <a:rPr lang="en-US" dirty="0"/>
              <a:t>Even after a grandparent gets the flu vaccine, their immune system may not be strong enough to fight off the virus 100% 0f the time. If the people around them (including children) get the vaccine, that reduces their risk of exposure.</a:t>
            </a:r>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11</a:t>
            </a:fld>
            <a:endParaRPr lang="en-US"/>
          </a:p>
        </p:txBody>
      </p:sp>
    </p:spTree>
    <p:extLst>
      <p:ext uri="{BB962C8B-B14F-4D97-AF65-F5344CB8AC3E}">
        <p14:creationId xmlns:p14="http://schemas.microsoft.com/office/powerpoint/2010/main" val="39357952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0" i="0" dirty="0">
                <a:solidFill>
                  <a:srgbClr val="000000"/>
                </a:solidFill>
                <a:effectLst/>
                <a:latin typeface="Merriweather" panose="00000500000000000000" pitchFamily="2" charset="0"/>
              </a:rPr>
              <a:t>Please visit us at </a:t>
            </a:r>
            <a:r>
              <a:rPr lang="en-US" b="0" i="0" dirty="0">
                <a:effectLst/>
                <a:latin typeface="Merriweather" panose="00000500000000000000" pitchFamily="2" charset="0"/>
                <a:hlinkClick r:id="rId3"/>
              </a:rPr>
              <a:t>https://www.immunizekansascoalition.org/</a:t>
            </a:r>
            <a:endParaRPr lang="en-US" b="0" i="0" dirty="0">
              <a:solidFill>
                <a:srgbClr val="000000"/>
              </a:solidFill>
              <a:effectLst/>
              <a:latin typeface="Merriweather" panose="00000500000000000000" pitchFamily="2" charset="0"/>
            </a:endParaRPr>
          </a:p>
          <a:p>
            <a:pPr fontAlgn="base"/>
            <a:r>
              <a:rPr lang="en-US" b="0" i="0" dirty="0">
                <a:solidFill>
                  <a:srgbClr val="000000"/>
                </a:solidFill>
                <a:effectLst/>
                <a:latin typeface="Merriweather" panose="00000500000000000000" pitchFamily="2" charset="0"/>
              </a:rPr>
              <a:t>Check out </a:t>
            </a:r>
            <a:r>
              <a:rPr lang="en-US" b="0" i="0" dirty="0">
                <a:effectLst/>
                <a:latin typeface="Merriweather" panose="00000500000000000000" pitchFamily="2" charset="0"/>
                <a:hlinkClick r:id="rId4"/>
              </a:rPr>
              <a:t>https://www.voicesforvaccines.org/resources/</a:t>
            </a:r>
            <a:r>
              <a:rPr lang="en-US" b="0" i="0" dirty="0">
                <a:effectLst/>
                <a:latin typeface="var(--font-family-body)"/>
                <a:hlinkClick r:id="rId4"/>
              </a:rPr>
              <a:t>(opens in a new tab)</a:t>
            </a:r>
            <a:r>
              <a:rPr lang="en-US" b="0" i="0" dirty="0">
                <a:solidFill>
                  <a:srgbClr val="000000"/>
                </a:solidFill>
                <a:effectLst/>
                <a:latin typeface="Merriweather" panose="00000500000000000000" pitchFamily="2" charset="0"/>
              </a:rPr>
              <a:t> </a:t>
            </a:r>
            <a:br>
              <a:rPr lang="en-US" dirty="0">
                <a:effectLst/>
              </a:rPr>
            </a:br>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71</a:t>
            </a:fld>
            <a:endParaRPr lang="en-US"/>
          </a:p>
        </p:txBody>
      </p:sp>
    </p:spTree>
    <p:extLst>
      <p:ext uri="{BB962C8B-B14F-4D97-AF65-F5344CB8AC3E}">
        <p14:creationId xmlns:p14="http://schemas.microsoft.com/office/powerpoint/2010/main" val="18205713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latinLnBrk="0"/>
            <a:r>
              <a:rPr lang="en-US" b="1" i="0" dirty="0">
                <a:solidFill>
                  <a:srgbClr val="000000"/>
                </a:solidFill>
                <a:effectLst/>
                <a:latin typeface="merriweather" panose="00000500000000000000" pitchFamily="2" charset="0"/>
              </a:rPr>
              <a:t>More great vaccine websites</a:t>
            </a:r>
          </a:p>
          <a:p>
            <a:pPr algn="l" fontAlgn="base" latinLnBrk="0"/>
            <a:br>
              <a:rPr lang="en-US" b="0" i="0" dirty="0">
                <a:solidFill>
                  <a:srgbClr val="000000"/>
                </a:solidFill>
                <a:effectLst/>
                <a:latin typeface="merriweather" panose="00000500000000000000" pitchFamily="2" charset="0"/>
              </a:rPr>
            </a:br>
            <a:r>
              <a:rPr lang="en-US" b="1" i="0" dirty="0">
                <a:solidFill>
                  <a:srgbClr val="2580CC"/>
                </a:solidFill>
                <a:effectLst/>
                <a:latin typeface="var(--font-family-body)"/>
              </a:rPr>
              <a:t>Vaccine Education Center</a:t>
            </a:r>
            <a:r>
              <a:rPr lang="en-US" b="0" i="0" dirty="0">
                <a:solidFill>
                  <a:srgbClr val="000000"/>
                </a:solidFill>
                <a:effectLst/>
                <a:latin typeface="var(--font-family-body)"/>
              </a:rPr>
              <a:t>: </a:t>
            </a:r>
            <a:r>
              <a:rPr lang="en-US" b="0" i="0" dirty="0">
                <a:solidFill>
                  <a:srgbClr val="000000"/>
                </a:solidFill>
                <a:effectLst/>
                <a:latin typeface="var(--font-family-body)"/>
                <a:hlinkClick r:id="rId3"/>
              </a:rPr>
              <a:t>https://www.chop.edu/centers-programs/vaccine-education-center(opens in a new tab)</a:t>
            </a:r>
            <a:endParaRPr lang="en-US" b="0" i="0" dirty="0">
              <a:solidFill>
                <a:srgbClr val="000000"/>
              </a:solidFill>
              <a:effectLst/>
              <a:latin typeface="merriweather" panose="00000500000000000000" pitchFamily="2" charset="0"/>
            </a:endParaRPr>
          </a:p>
          <a:p>
            <a:pPr algn="l" fontAlgn="base" latinLnBrk="0"/>
            <a:r>
              <a:rPr lang="en-US" b="1" i="0" dirty="0">
                <a:solidFill>
                  <a:srgbClr val="2580CC"/>
                </a:solidFill>
                <a:effectLst/>
                <a:latin typeface="var(--font-family-body)"/>
              </a:rPr>
              <a:t>Immunization Action Coalition: </a:t>
            </a:r>
            <a:r>
              <a:rPr lang="en-US" b="0" i="0" dirty="0">
                <a:solidFill>
                  <a:srgbClr val="000000"/>
                </a:solidFill>
                <a:effectLst/>
                <a:latin typeface="var(--font-family-body)"/>
                <a:hlinkClick r:id="rId4"/>
              </a:rPr>
              <a:t>www.vaccineinformation.org(opens in a new tab)</a:t>
            </a:r>
            <a:endParaRPr lang="en-US" b="0" i="0" dirty="0">
              <a:solidFill>
                <a:srgbClr val="000000"/>
              </a:solidFill>
              <a:effectLst/>
              <a:latin typeface="merriweather" panose="00000500000000000000" pitchFamily="2" charset="0"/>
            </a:endParaRPr>
          </a:p>
          <a:p>
            <a:pPr algn="l" fontAlgn="base" latinLnBrk="0"/>
            <a:r>
              <a:rPr lang="en-US" b="1" i="0" dirty="0">
                <a:solidFill>
                  <a:srgbClr val="2580CC"/>
                </a:solidFill>
                <a:effectLst/>
                <a:latin typeface="var(--font-family-body)"/>
              </a:rPr>
              <a:t>American Academy of Pediatrics</a:t>
            </a:r>
            <a:r>
              <a:rPr lang="en-US" b="0" i="0" dirty="0">
                <a:solidFill>
                  <a:srgbClr val="000000"/>
                </a:solidFill>
                <a:effectLst/>
                <a:latin typeface="var(--font-family-body)"/>
              </a:rPr>
              <a:t>: </a:t>
            </a:r>
            <a:r>
              <a:rPr lang="en-US" b="0" i="0" dirty="0">
                <a:solidFill>
                  <a:srgbClr val="000000"/>
                </a:solidFill>
                <a:effectLst/>
                <a:latin typeface="var(--font-family-body)"/>
                <a:hlinkClick r:id="rId5"/>
              </a:rPr>
              <a:t>www2.aap.org/immunization(opens in a new tab)</a:t>
            </a:r>
            <a:endParaRPr lang="en-US" b="0" i="0" dirty="0">
              <a:solidFill>
                <a:srgbClr val="000000"/>
              </a:solidFill>
              <a:effectLst/>
              <a:latin typeface="merriweather" panose="00000500000000000000" pitchFamily="2" charset="0"/>
            </a:endParaRPr>
          </a:p>
          <a:p>
            <a:pPr algn="l" fontAlgn="base" latinLnBrk="0"/>
            <a:r>
              <a:rPr lang="en-US" b="1" i="0" dirty="0">
                <a:solidFill>
                  <a:srgbClr val="2580CC"/>
                </a:solidFill>
                <a:effectLst/>
                <a:latin typeface="var(--font-family-body)"/>
              </a:rPr>
              <a:t>Centers for Disease Control and Prevention</a:t>
            </a:r>
            <a:r>
              <a:rPr lang="en-US" b="0" i="0" dirty="0">
                <a:solidFill>
                  <a:srgbClr val="000000"/>
                </a:solidFill>
                <a:effectLst/>
                <a:latin typeface="var(--font-family-body)"/>
              </a:rPr>
              <a:t>: </a:t>
            </a:r>
            <a:r>
              <a:rPr lang="en-US" b="0" i="0" dirty="0">
                <a:solidFill>
                  <a:srgbClr val="000000"/>
                </a:solidFill>
                <a:effectLst/>
                <a:latin typeface="var(--font-family-body)"/>
                <a:hlinkClick r:id="rId6"/>
              </a:rPr>
              <a:t>www.cdc.gov/vaccines(opens in a new tab)</a:t>
            </a:r>
            <a:endParaRPr lang="en-US" b="0" i="0" dirty="0">
              <a:solidFill>
                <a:srgbClr val="000000"/>
              </a:solidFill>
              <a:effectLst/>
              <a:latin typeface="merriweather" panose="00000500000000000000" pitchFamily="2" charset="0"/>
            </a:endParaRPr>
          </a:p>
          <a:p>
            <a:pPr algn="l" fontAlgn="base" latinLnBrk="0"/>
            <a:r>
              <a:rPr lang="en-US" b="1" i="0" dirty="0">
                <a:solidFill>
                  <a:srgbClr val="2580CC"/>
                </a:solidFill>
                <a:effectLst/>
                <a:latin typeface="var(--font-family-body)"/>
              </a:rPr>
              <a:t>Immunize for Good</a:t>
            </a:r>
            <a:r>
              <a:rPr lang="en-US" b="0" i="0" dirty="0">
                <a:solidFill>
                  <a:srgbClr val="000000"/>
                </a:solidFill>
                <a:effectLst/>
                <a:latin typeface="var(--font-family-body)"/>
              </a:rPr>
              <a:t>: </a:t>
            </a:r>
            <a:r>
              <a:rPr lang="en-US" b="0" i="0" dirty="0">
                <a:solidFill>
                  <a:srgbClr val="000000"/>
                </a:solidFill>
                <a:effectLst/>
                <a:latin typeface="var(--font-family-body)"/>
                <a:hlinkClick r:id="rId7"/>
              </a:rPr>
              <a:t>www.immunizeforgood.com(opens in a new tab)</a:t>
            </a:r>
            <a:endParaRPr lang="en-US" b="0" i="0" dirty="0">
              <a:solidFill>
                <a:srgbClr val="000000"/>
              </a:solidFill>
              <a:effectLst/>
              <a:latin typeface="merriweather" panose="00000500000000000000" pitchFamily="2" charset="0"/>
            </a:endParaRPr>
          </a:p>
          <a:p>
            <a:pPr algn="l" fontAlgn="base" latinLnBrk="0"/>
            <a:r>
              <a:rPr lang="en-US" b="1" i="0" dirty="0">
                <a:solidFill>
                  <a:srgbClr val="2580CC"/>
                </a:solidFill>
                <a:effectLst/>
                <a:latin typeface="var(--font-family-body)"/>
              </a:rPr>
              <a:t>Vaccinate Your Family</a:t>
            </a:r>
            <a:r>
              <a:rPr lang="en-US" b="0" i="0" dirty="0">
                <a:solidFill>
                  <a:srgbClr val="000000"/>
                </a:solidFill>
                <a:effectLst/>
                <a:latin typeface="var(--font-family-body)"/>
              </a:rPr>
              <a:t>: </a:t>
            </a:r>
            <a:r>
              <a:rPr lang="en-US" b="0" i="0" dirty="0">
                <a:solidFill>
                  <a:srgbClr val="000000"/>
                </a:solidFill>
                <a:effectLst/>
                <a:latin typeface="var(--font-family-body)"/>
                <a:hlinkClick r:id="rId8"/>
              </a:rPr>
              <a:t>www.vaccinateyourfamily.org(opens in a new tab)</a:t>
            </a:r>
            <a:endParaRPr lang="en-US" b="0" i="0" dirty="0">
              <a:solidFill>
                <a:srgbClr val="000000"/>
              </a:solidFill>
              <a:effectLst/>
              <a:latin typeface="merriweather" panose="00000500000000000000" pitchFamily="2" charset="0"/>
            </a:endParaRPr>
          </a:p>
          <a:p>
            <a:pPr algn="l" fontAlgn="base" latinLnBrk="0"/>
            <a:r>
              <a:rPr lang="en-US" b="1" i="0" dirty="0">
                <a:solidFill>
                  <a:srgbClr val="2580CC"/>
                </a:solidFill>
                <a:effectLst/>
                <a:latin typeface="var(--font-family-body)"/>
              </a:rPr>
              <a:t>The History of Vaccines</a:t>
            </a:r>
            <a:r>
              <a:rPr lang="en-US" b="0" i="0" dirty="0">
                <a:solidFill>
                  <a:srgbClr val="000000"/>
                </a:solidFill>
                <a:effectLst/>
                <a:latin typeface="var(--font-family-body)"/>
              </a:rPr>
              <a:t>: </a:t>
            </a:r>
            <a:r>
              <a:rPr lang="en-US" b="0" i="0" dirty="0">
                <a:solidFill>
                  <a:srgbClr val="000000"/>
                </a:solidFill>
                <a:effectLst/>
                <a:latin typeface="var(--font-family-body)"/>
                <a:hlinkClick r:id="rId9"/>
              </a:rPr>
              <a:t>www.historyofvaccines.org</a:t>
            </a:r>
            <a:endParaRPr lang="en-US" b="0" i="0" dirty="0">
              <a:solidFill>
                <a:srgbClr val="000000"/>
              </a:solidFill>
              <a:effectLst/>
              <a:latin typeface="merriweather" panose="00000500000000000000" pitchFamily="2" charset="0"/>
            </a:endParaRPr>
          </a:p>
          <a:p>
            <a:pPr marL="0" indent="0" algn="l" fontAlgn="base">
              <a:buNone/>
            </a:pPr>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72</a:t>
            </a:fld>
            <a:endParaRPr lang="en-US"/>
          </a:p>
        </p:txBody>
      </p:sp>
    </p:spTree>
    <p:extLst>
      <p:ext uri="{BB962C8B-B14F-4D97-AF65-F5344CB8AC3E}">
        <p14:creationId xmlns:p14="http://schemas.microsoft.com/office/powerpoint/2010/main" val="760849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spcBef>
                <a:spcPts val="1000"/>
              </a:spcBef>
              <a:buFont typeface="Arial"/>
              <a:buChar char="•"/>
            </a:pPr>
            <a:r>
              <a:rPr lang="en-US" dirty="0">
                <a:ea typeface="Calibri"/>
                <a:cs typeface="Calibri"/>
              </a:rPr>
              <a:t>Community</a:t>
            </a:r>
            <a:r>
              <a:rPr lang="en-US" dirty="0"/>
              <a:t> immunity: the protection offered to everyone in a community by high vaccination rates. When enough people are immunized against a given disease, it’s difficult for the disease to spread in the community.</a:t>
            </a:r>
          </a:p>
          <a:p>
            <a:pPr marL="171450" indent="-171450">
              <a:lnSpc>
                <a:spcPct val="90000"/>
              </a:lnSpc>
              <a:spcBef>
                <a:spcPts val="1000"/>
              </a:spcBef>
              <a:buFont typeface="Arial"/>
              <a:buChar char="•"/>
            </a:pPr>
            <a:r>
              <a:rPr lang="en-US" dirty="0"/>
              <a:t>This offers some protection to people who are unable to receive vaccinations—including newborns and those with certain cancers or autoimmune disease—by reducing the likelihood they'll be exposed to the disease.</a:t>
            </a:r>
          </a:p>
          <a:p>
            <a:pPr marL="171450" indent="-171450">
              <a:lnSpc>
                <a:spcPct val="90000"/>
              </a:lnSpc>
              <a:spcBef>
                <a:spcPts val="1000"/>
              </a:spcBef>
              <a:buFont typeface="Arial"/>
              <a:buChar char="•"/>
            </a:pPr>
            <a:endParaRPr lang="en-US" dirty="0">
              <a:ea typeface="Calibri"/>
              <a:cs typeface="Calibri"/>
            </a:endParaRPr>
          </a:p>
          <a:p>
            <a:r>
              <a:rPr lang="en-US" b="1" dirty="0"/>
              <a:t>Top box</a:t>
            </a:r>
            <a:r>
              <a:rPr lang="en-US" dirty="0"/>
              <a:t>: This shows an outbreak in a community in which a few people are infected (shown in red) and the rest are healthy but not immunized (shown in blue); the illness spreads freely through the population. </a:t>
            </a:r>
          </a:p>
          <a:p>
            <a:r>
              <a:rPr lang="en-US" b="1" dirty="0"/>
              <a:t>Middle box:</a:t>
            </a:r>
            <a:r>
              <a:rPr lang="en-US" dirty="0"/>
              <a:t> This shows a population where a small number have been immunized (shown in yellow). Those not immunized become infected while those immunized do not. </a:t>
            </a:r>
          </a:p>
          <a:p>
            <a:r>
              <a:rPr lang="en-US" b="1" dirty="0"/>
              <a:t>Bottom box</a:t>
            </a:r>
            <a:r>
              <a:rPr lang="en-US" dirty="0"/>
              <a:t>: In this case, a large proportion of the population have been immunized. This prevents the illness from spreading much, including to not immunized people. </a:t>
            </a:r>
            <a:endParaRPr lang="en-US" dirty="0">
              <a:cs typeface="Calibri"/>
            </a:endParaRPr>
          </a:p>
          <a:p>
            <a:r>
              <a:rPr lang="en-US" dirty="0"/>
              <a:t>In the first two examples, most healthy  not immunized people become infected, whereas in the bottom example only one fourth of the healthy  not immunized people become infected.</a:t>
            </a:r>
            <a:endParaRPr lang="en-US" dirty="0">
              <a:cs typeface="Calibri"/>
            </a:endParaRPr>
          </a:p>
          <a:p>
            <a:pPr marL="0" indent="0">
              <a:lnSpc>
                <a:spcPct val="90000"/>
              </a:lnSpc>
              <a:spcBef>
                <a:spcPts val="1000"/>
              </a:spcBef>
              <a:buFont typeface="Arial"/>
              <a:buNone/>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12</a:t>
            </a:fld>
            <a:endParaRPr lang="en-US"/>
          </a:p>
        </p:txBody>
      </p:sp>
    </p:spTree>
    <p:extLst>
      <p:ext uri="{BB962C8B-B14F-4D97-AF65-F5344CB8AC3E}">
        <p14:creationId xmlns:p14="http://schemas.microsoft.com/office/powerpoint/2010/main" val="1962473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Some people say this as a reason to avoid vaccination.</a:t>
            </a:r>
            <a:endParaRPr lang="en-US"/>
          </a:p>
          <a:p>
            <a:r>
              <a:rPr lang="en-US" dirty="0"/>
              <a:t>Have you ever heard someone say they did not want a vaccine because,</a:t>
            </a:r>
            <a:br>
              <a:rPr lang="en-US" dirty="0">
                <a:cs typeface="+mn-lt"/>
              </a:rPr>
            </a:br>
            <a:r>
              <a:rPr lang="en-US" dirty="0"/>
              <a:t>“If God wants to take me, then He will take me.”?</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14</a:t>
            </a:fld>
            <a:endParaRPr lang="en-US"/>
          </a:p>
        </p:txBody>
      </p:sp>
    </p:spTree>
    <p:extLst>
      <p:ext uri="{BB962C8B-B14F-4D97-AF65-F5344CB8AC3E}">
        <p14:creationId xmlns:p14="http://schemas.microsoft.com/office/powerpoint/2010/main" val="24538919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God created everything, including our bodies! </a:t>
            </a:r>
            <a:r>
              <a:rPr lang="en-US" dirty="0"/>
              <a:t>He designed our bodies with natural immune systems, but in our fallen world we encounter disease and infection that can be too much for our bodies. </a:t>
            </a:r>
            <a:endParaRPr lang="en-US" dirty="0">
              <a:cs typeface="Calibri"/>
            </a:endParaRPr>
          </a:p>
          <a:p>
            <a:endParaRPr lang="en-US" dirty="0">
              <a:cs typeface="Calibri"/>
            </a:endParaRPr>
          </a:p>
          <a:p>
            <a:r>
              <a:rPr lang="en-US" b="1" dirty="0"/>
              <a:t>God also created our incredible brains!</a:t>
            </a:r>
            <a:r>
              <a:rPr lang="en-US" dirty="0"/>
              <a:t> Researchers and scientists have used their brains to understand the immune system and develop vaccines that work with our natural immune system “</a:t>
            </a:r>
            <a:r>
              <a:rPr lang="en-US" i="1" dirty="0"/>
              <a:t>equipping it to do the extraordinary work God created it to do. Like a military drill, vaccination ensures our defenses are fully prepared to fend off a dangerous disease.</a:t>
            </a:r>
            <a:r>
              <a:rPr lang="en-US" dirty="0"/>
              <a:t>”</a:t>
            </a:r>
            <a:endParaRPr lang="en-US" dirty="0">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15</a:t>
            </a:fld>
            <a:endParaRPr lang="en-US"/>
          </a:p>
        </p:txBody>
      </p:sp>
    </p:spTree>
    <p:extLst>
      <p:ext uri="{BB962C8B-B14F-4D97-AF65-F5344CB8AC3E}">
        <p14:creationId xmlns:p14="http://schemas.microsoft.com/office/powerpoint/2010/main" val="2827468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no vaccine (or medicine) is without some risk, vaccines are proven to be the exceedingly safer option when compared with the risks of contracting vaccine-preventable diseases. We can make the decision to get vaccinated because we highly value and want to wisely protect our bodies and lives – and those over others. </a:t>
            </a:r>
            <a:endParaRPr lang="en-US" dirty="0">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17</a:t>
            </a:fld>
            <a:endParaRPr lang="en-US"/>
          </a:p>
        </p:txBody>
      </p:sp>
    </p:spTree>
    <p:extLst>
      <p:ext uri="{BB962C8B-B14F-4D97-AF65-F5344CB8AC3E}">
        <p14:creationId xmlns:p14="http://schemas.microsoft.com/office/powerpoint/2010/main" val="28325907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oleObject" Target="../embeddings/oleObject66.bin"/><Relationship Id="rId2" Type="http://schemas.openxmlformats.org/officeDocument/2006/relationships/slideMaster" Target="../slideMasters/slideMaster2.xml"/><Relationship Id="rId1" Type="http://schemas.openxmlformats.org/officeDocument/2006/relationships/tags" Target="../tags/tag109.xml"/><Relationship Id="rId4" Type="http://schemas.openxmlformats.org/officeDocument/2006/relationships/image" Target="../media/image7.emf"/></Relationships>
</file>

<file path=ppt/slideLayouts/_rels/slideLayout101.xml.rels><?xml version="1.0" encoding="UTF-8" standalone="yes"?>
<Relationships xmlns="http://schemas.openxmlformats.org/package/2006/relationships"><Relationship Id="rId3" Type="http://schemas.openxmlformats.org/officeDocument/2006/relationships/oleObject" Target="../embeddings/oleObject67.bin"/><Relationship Id="rId2" Type="http://schemas.openxmlformats.org/officeDocument/2006/relationships/slideMaster" Target="../slideMasters/slideMaster2.xml"/><Relationship Id="rId1" Type="http://schemas.openxmlformats.org/officeDocument/2006/relationships/tags" Target="../tags/tag110.xml"/><Relationship Id="rId4" Type="http://schemas.openxmlformats.org/officeDocument/2006/relationships/image" Target="../media/image7.emf"/></Relationships>
</file>

<file path=ppt/slideLayouts/_rels/slideLayout102.xml.rels><?xml version="1.0" encoding="UTF-8" standalone="yes"?>
<Relationships xmlns="http://schemas.openxmlformats.org/package/2006/relationships"><Relationship Id="rId3" Type="http://schemas.openxmlformats.org/officeDocument/2006/relationships/oleObject" Target="../embeddings/oleObject68.bin"/><Relationship Id="rId2" Type="http://schemas.openxmlformats.org/officeDocument/2006/relationships/slideMaster" Target="../slideMasters/slideMaster2.xml"/><Relationship Id="rId1" Type="http://schemas.openxmlformats.org/officeDocument/2006/relationships/tags" Target="../tags/tag111.xml"/><Relationship Id="rId5" Type="http://schemas.openxmlformats.org/officeDocument/2006/relationships/image" Target="../media/image6.png"/><Relationship Id="rId4" Type="http://schemas.openxmlformats.org/officeDocument/2006/relationships/image" Target="../media/image5.emf"/></Relationships>
</file>

<file path=ppt/slideLayouts/_rels/slideLayout103.xml.rels><?xml version="1.0" encoding="UTF-8" standalone="yes"?>
<Relationships xmlns="http://schemas.openxmlformats.org/package/2006/relationships"><Relationship Id="rId3" Type="http://schemas.openxmlformats.org/officeDocument/2006/relationships/oleObject" Target="../embeddings/oleObject69.bin"/><Relationship Id="rId2" Type="http://schemas.openxmlformats.org/officeDocument/2006/relationships/slideMaster" Target="../slideMasters/slideMaster2.xml"/><Relationship Id="rId1" Type="http://schemas.openxmlformats.org/officeDocument/2006/relationships/tags" Target="../tags/tag112.xml"/><Relationship Id="rId4" Type="http://schemas.openxmlformats.org/officeDocument/2006/relationships/image" Target="../media/image7.emf"/></Relationships>
</file>

<file path=ppt/slideLayouts/_rels/slideLayout10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14.xml"/><Relationship Id="rId1" Type="http://schemas.openxmlformats.org/officeDocument/2006/relationships/tags" Target="../tags/tag113.xml"/><Relationship Id="rId5" Type="http://schemas.openxmlformats.org/officeDocument/2006/relationships/image" Target="../media/image4.emf"/><Relationship Id="rId4" Type="http://schemas.openxmlformats.org/officeDocument/2006/relationships/oleObject" Target="../embeddings/oleObject70.bin"/></Relationships>
</file>

<file path=ppt/slideLayouts/_rels/slideLayout105.xml.rels><?xml version="1.0" encoding="UTF-8" standalone="yes"?>
<Relationships xmlns="http://schemas.openxmlformats.org/package/2006/relationships"><Relationship Id="rId3" Type="http://schemas.openxmlformats.org/officeDocument/2006/relationships/oleObject" Target="../embeddings/oleObject71.bin"/><Relationship Id="rId2" Type="http://schemas.openxmlformats.org/officeDocument/2006/relationships/slideMaster" Target="../slideMasters/slideMaster2.xml"/><Relationship Id="rId1" Type="http://schemas.openxmlformats.org/officeDocument/2006/relationships/tags" Target="../tags/tag115.xml"/><Relationship Id="rId4" Type="http://schemas.openxmlformats.org/officeDocument/2006/relationships/image" Target="../media/image4.emf"/></Relationships>
</file>

<file path=ppt/slideLayouts/_rels/slideLayout106.xml.rels><?xml version="1.0" encoding="UTF-8" standalone="yes"?>
<Relationships xmlns="http://schemas.openxmlformats.org/package/2006/relationships"><Relationship Id="rId3" Type="http://schemas.openxmlformats.org/officeDocument/2006/relationships/oleObject" Target="../embeddings/oleObject72.bin"/><Relationship Id="rId2" Type="http://schemas.openxmlformats.org/officeDocument/2006/relationships/slideMaster" Target="../slideMasters/slideMaster2.xml"/><Relationship Id="rId1" Type="http://schemas.openxmlformats.org/officeDocument/2006/relationships/tags" Target="../tags/tag116.xml"/><Relationship Id="rId4" Type="http://schemas.openxmlformats.org/officeDocument/2006/relationships/image" Target="../media/image4.emf"/></Relationships>
</file>

<file path=ppt/slideLayouts/_rels/slideLayout107.xml.rels><?xml version="1.0" encoding="UTF-8" standalone="yes"?>
<Relationships xmlns="http://schemas.openxmlformats.org/package/2006/relationships"><Relationship Id="rId3" Type="http://schemas.openxmlformats.org/officeDocument/2006/relationships/oleObject" Target="../embeddings/oleObject73.bin"/><Relationship Id="rId2" Type="http://schemas.openxmlformats.org/officeDocument/2006/relationships/slideMaster" Target="../slideMasters/slideMaster2.xml"/><Relationship Id="rId1" Type="http://schemas.openxmlformats.org/officeDocument/2006/relationships/tags" Target="../tags/tag117.xml"/><Relationship Id="rId5" Type="http://schemas.openxmlformats.org/officeDocument/2006/relationships/image" Target="../media/image11.png"/><Relationship Id="rId4" Type="http://schemas.openxmlformats.org/officeDocument/2006/relationships/image" Target="../media/image4.emf"/></Relationships>
</file>

<file path=ppt/slideLayouts/_rels/slideLayout10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19.xml"/><Relationship Id="rId1" Type="http://schemas.openxmlformats.org/officeDocument/2006/relationships/tags" Target="../tags/tag118.xml"/><Relationship Id="rId5" Type="http://schemas.openxmlformats.org/officeDocument/2006/relationships/image" Target="../media/image4.emf"/><Relationship Id="rId4" Type="http://schemas.openxmlformats.org/officeDocument/2006/relationships/oleObject" Target="../embeddings/oleObject74.bin"/></Relationships>
</file>

<file path=ppt/slideLayouts/_rels/slideLayout109.xml.rels><?xml version="1.0" encoding="UTF-8" standalone="yes"?>
<Relationships xmlns="http://schemas.openxmlformats.org/package/2006/relationships"><Relationship Id="rId3" Type="http://schemas.openxmlformats.org/officeDocument/2006/relationships/oleObject" Target="../embeddings/oleObject75.bin"/><Relationship Id="rId2" Type="http://schemas.openxmlformats.org/officeDocument/2006/relationships/slideMaster" Target="../slideMasters/slideMaster2.xml"/><Relationship Id="rId1" Type="http://schemas.openxmlformats.org/officeDocument/2006/relationships/tags" Target="../tags/tag120.xml"/><Relationship Id="rId4" Type="http://schemas.openxmlformats.org/officeDocument/2006/relationships/image" Target="../media/image4.emf"/></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oleObject" Target="../embeddings/oleObject76.bin"/><Relationship Id="rId2" Type="http://schemas.openxmlformats.org/officeDocument/2006/relationships/slideMaster" Target="../slideMasters/slideMaster2.xml"/><Relationship Id="rId1" Type="http://schemas.openxmlformats.org/officeDocument/2006/relationships/tags" Target="../tags/tag121.xml"/><Relationship Id="rId4" Type="http://schemas.openxmlformats.org/officeDocument/2006/relationships/image" Target="../media/image4.emf"/></Relationships>
</file>

<file path=ppt/slideLayouts/_rels/slideLayout111.xml.rels><?xml version="1.0" encoding="UTF-8" standalone="yes"?>
<Relationships xmlns="http://schemas.openxmlformats.org/package/2006/relationships"><Relationship Id="rId3" Type="http://schemas.openxmlformats.org/officeDocument/2006/relationships/oleObject" Target="../embeddings/oleObject77.bin"/><Relationship Id="rId2" Type="http://schemas.openxmlformats.org/officeDocument/2006/relationships/slideMaster" Target="../slideMasters/slideMaster2.xml"/><Relationship Id="rId1" Type="http://schemas.openxmlformats.org/officeDocument/2006/relationships/tags" Target="../tags/tag122.xml"/><Relationship Id="rId5" Type="http://schemas.openxmlformats.org/officeDocument/2006/relationships/image" Target="../media/image11.png"/><Relationship Id="rId4" Type="http://schemas.openxmlformats.org/officeDocument/2006/relationships/image" Target="../media/image4.emf"/></Relationships>
</file>

<file path=ppt/slideLayouts/_rels/slideLayout112.xml.rels><?xml version="1.0" encoding="UTF-8" standalone="yes"?>
<Relationships xmlns="http://schemas.openxmlformats.org/package/2006/relationships"><Relationship Id="rId3" Type="http://schemas.openxmlformats.org/officeDocument/2006/relationships/oleObject" Target="../embeddings/oleObject78.bin"/><Relationship Id="rId2" Type="http://schemas.openxmlformats.org/officeDocument/2006/relationships/slideMaster" Target="../slideMasters/slideMaster2.xml"/><Relationship Id="rId1" Type="http://schemas.openxmlformats.org/officeDocument/2006/relationships/tags" Target="../tags/tag123.xml"/><Relationship Id="rId5" Type="http://schemas.openxmlformats.org/officeDocument/2006/relationships/image" Target="../media/image12.png"/><Relationship Id="rId4" Type="http://schemas.openxmlformats.org/officeDocument/2006/relationships/image" Target="../media/image4.emf"/></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oleObject" Target="../embeddings/oleObject2.bin"/></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oleObject" Target="../embeddings/oleObject3.bin"/></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9.png"/><Relationship Id="rId5" Type="http://schemas.openxmlformats.org/officeDocument/2006/relationships/image" Target="../media/image7.emf"/><Relationship Id="rId4" Type="http://schemas.openxmlformats.org/officeDocument/2006/relationships/oleObject" Target="../embeddings/oleObject4.bin"/></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9.xml"/><Relationship Id="rId5" Type="http://schemas.openxmlformats.org/officeDocument/2006/relationships/image" Target="../media/image9.png"/><Relationship Id="rId4" Type="http://schemas.openxmlformats.org/officeDocument/2006/relationships/image" Target="../media/image7.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9.png"/><Relationship Id="rId5" Type="http://schemas.openxmlformats.org/officeDocument/2006/relationships/image" Target="../media/image7.emf"/><Relationship Id="rId4" Type="http://schemas.openxmlformats.org/officeDocument/2006/relationships/oleObject" Target="../embeddings/oleObject6.bin"/></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2.xml"/><Relationship Id="rId1" Type="http://schemas.openxmlformats.org/officeDocument/2006/relationships/tags" Target="../tags/tag12.xml"/><Relationship Id="rId5" Type="http://schemas.openxmlformats.org/officeDocument/2006/relationships/image" Target="../media/image9.png"/><Relationship Id="rId4" Type="http://schemas.openxmlformats.org/officeDocument/2006/relationships/image" Target="../media/image7.emf"/></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10.png"/><Relationship Id="rId5" Type="http://schemas.openxmlformats.org/officeDocument/2006/relationships/image" Target="../media/image7.emf"/><Relationship Id="rId4" Type="http://schemas.openxmlformats.org/officeDocument/2006/relationships/oleObject" Target="../embeddings/oleObject8.bin"/></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7.emf"/><Relationship Id="rId4" Type="http://schemas.openxmlformats.org/officeDocument/2006/relationships/oleObject" Target="../embeddings/oleObject9.bin"/></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2.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7.emf"/></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9.xml"/><Relationship Id="rId1" Type="http://schemas.openxmlformats.org/officeDocument/2006/relationships/tags" Target="../tags/tag18.xml"/><Relationship Id="rId5" Type="http://schemas.openxmlformats.org/officeDocument/2006/relationships/image" Target="../media/image7.emf"/><Relationship Id="rId4" Type="http://schemas.openxmlformats.org/officeDocument/2006/relationships/oleObject" Target="../embeddings/oleObject11.bin"/></Relationships>
</file>

<file path=ppt/slideLayouts/_rels/slideLayout4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1.xml"/><Relationship Id="rId1" Type="http://schemas.openxmlformats.org/officeDocument/2006/relationships/tags" Target="../tags/tag20.xml"/><Relationship Id="rId5" Type="http://schemas.openxmlformats.org/officeDocument/2006/relationships/image" Target="../media/image7.emf"/><Relationship Id="rId4" Type="http://schemas.openxmlformats.org/officeDocument/2006/relationships/oleObject" Target="../embeddings/oleObject12.bin"/></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image" Target="../media/image7.emf"/><Relationship Id="rId4" Type="http://schemas.openxmlformats.org/officeDocument/2006/relationships/oleObject" Target="../embeddings/oleObject13.bin"/></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5.xml"/><Relationship Id="rId1" Type="http://schemas.openxmlformats.org/officeDocument/2006/relationships/tags" Target="../tags/tag24.xml"/><Relationship Id="rId5" Type="http://schemas.openxmlformats.org/officeDocument/2006/relationships/image" Target="../media/image7.emf"/><Relationship Id="rId4" Type="http://schemas.openxmlformats.org/officeDocument/2006/relationships/oleObject" Target="../embeddings/oleObject14.bin"/></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image" Target="../media/image7.emf"/><Relationship Id="rId4" Type="http://schemas.openxmlformats.org/officeDocument/2006/relationships/oleObject" Target="../embeddings/oleObject15.bin"/></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2.xml"/><Relationship Id="rId1" Type="http://schemas.openxmlformats.org/officeDocument/2006/relationships/tags" Target="../tags/tag28.xml"/><Relationship Id="rId4" Type="http://schemas.openxmlformats.org/officeDocument/2006/relationships/image" Target="../media/image7.emf"/></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2.xml"/><Relationship Id="rId1" Type="http://schemas.openxmlformats.org/officeDocument/2006/relationships/tags" Target="../tags/tag29.xml"/><Relationship Id="rId4" Type="http://schemas.openxmlformats.org/officeDocument/2006/relationships/image" Target="../media/image7.emf"/></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18.bin"/></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19.bin"/></Relationships>
</file>

<file path=ppt/slideLayouts/_rels/slideLayout5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20.bin"/></Relationships>
</file>

<file path=ppt/slideLayouts/_rels/slideLayout5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21.bin"/></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22.bin"/></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12.png"/><Relationship Id="rId5" Type="http://schemas.openxmlformats.org/officeDocument/2006/relationships/image" Target="../media/image7.emf"/><Relationship Id="rId4" Type="http://schemas.openxmlformats.org/officeDocument/2006/relationships/oleObject" Target="../embeddings/oleObject23.bin"/></Relationships>
</file>

<file path=ppt/slideLayouts/_rels/slideLayout5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image" Target="../media/image13.png"/><Relationship Id="rId5" Type="http://schemas.openxmlformats.org/officeDocument/2006/relationships/image" Target="../media/image7.emf"/><Relationship Id="rId4" Type="http://schemas.openxmlformats.org/officeDocument/2006/relationships/oleObject" Target="../embeddings/oleObject24.bin"/></Relationships>
</file>

<file path=ppt/slideLayouts/_rels/slideLayout5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oleObject" Target="../embeddings/oleObject25.bin"/></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image" Target="../media/image16.png"/><Relationship Id="rId5" Type="http://schemas.openxmlformats.org/officeDocument/2006/relationships/image" Target="../media/image7.emf"/><Relationship Id="rId4" Type="http://schemas.openxmlformats.org/officeDocument/2006/relationships/oleObject" Target="../embeddings/oleObject26.bin"/></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image" Target="../media/image12.png"/><Relationship Id="rId5" Type="http://schemas.openxmlformats.org/officeDocument/2006/relationships/image" Target="../media/image7.emf"/><Relationship Id="rId4" Type="http://schemas.openxmlformats.org/officeDocument/2006/relationships/oleObject" Target="../embeddings/oleObject27.bin"/></Relationships>
</file>

<file path=ppt/slideLayouts/_rels/slideLayout6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image" Target="../media/image17.png"/><Relationship Id="rId5" Type="http://schemas.openxmlformats.org/officeDocument/2006/relationships/image" Target="../media/image7.emf"/><Relationship Id="rId4" Type="http://schemas.openxmlformats.org/officeDocument/2006/relationships/oleObject" Target="../embeddings/oleObject28.bin"/></Relationships>
</file>

<file path=ppt/slideLayouts/_rels/slideLayout6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image" Target="../media/image12.png"/><Relationship Id="rId5" Type="http://schemas.openxmlformats.org/officeDocument/2006/relationships/image" Target="../media/image7.emf"/><Relationship Id="rId4" Type="http://schemas.openxmlformats.org/officeDocument/2006/relationships/oleObject" Target="../embeddings/oleObject29.bin"/></Relationships>
</file>

<file path=ppt/slideLayouts/_rels/slideLayout6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image" Target="../media/image17.png"/><Relationship Id="rId5" Type="http://schemas.openxmlformats.org/officeDocument/2006/relationships/image" Target="../media/image7.emf"/><Relationship Id="rId4" Type="http://schemas.openxmlformats.org/officeDocument/2006/relationships/oleObject" Target="../embeddings/oleObject30.bin"/></Relationships>
</file>

<file path=ppt/slideLayouts/_rels/slideLayout65.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2.xml"/><Relationship Id="rId1" Type="http://schemas.openxmlformats.org/officeDocument/2006/relationships/tags" Target="../tags/tag56.xml"/><Relationship Id="rId4" Type="http://schemas.openxmlformats.org/officeDocument/2006/relationships/image" Target="../media/image7.emf"/></Relationships>
</file>

<file path=ppt/slideLayouts/_rels/slideLayout66.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2.xml"/><Relationship Id="rId1" Type="http://schemas.openxmlformats.org/officeDocument/2006/relationships/tags" Target="../tags/tag57.xml"/><Relationship Id="rId4" Type="http://schemas.openxmlformats.org/officeDocument/2006/relationships/image" Target="../media/image7.emf"/></Relationships>
</file>

<file path=ppt/slideLayouts/_rels/slideLayout67.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2.xml"/><Relationship Id="rId1" Type="http://schemas.openxmlformats.org/officeDocument/2006/relationships/tags" Target="../tags/tag58.xml"/><Relationship Id="rId5" Type="http://schemas.openxmlformats.org/officeDocument/2006/relationships/image" Target="../media/image18.png"/><Relationship Id="rId4" Type="http://schemas.openxmlformats.org/officeDocument/2006/relationships/image" Target="../media/image14.emf"/></Relationships>
</file>

<file path=ppt/slideLayouts/_rels/slideLayout6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0.xml"/><Relationship Id="rId1" Type="http://schemas.openxmlformats.org/officeDocument/2006/relationships/tags" Target="../tags/tag59.xml"/><Relationship Id="rId5" Type="http://schemas.openxmlformats.org/officeDocument/2006/relationships/image" Target="../media/image7.emf"/><Relationship Id="rId4" Type="http://schemas.openxmlformats.org/officeDocument/2006/relationships/oleObject" Target="../embeddings/oleObject34.bin"/></Relationships>
</file>

<file path=ppt/slideLayouts/_rels/slideLayout69.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2.xml"/><Relationship Id="rId1" Type="http://schemas.openxmlformats.org/officeDocument/2006/relationships/tags" Target="../tags/tag61.xml"/><Relationship Id="rId4" Type="http://schemas.openxmlformats.org/officeDocument/2006/relationships/image" Target="../media/image7.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2.xml"/><Relationship Id="rId1" Type="http://schemas.openxmlformats.org/officeDocument/2006/relationships/tags" Target="../tags/tag62.xml"/><Relationship Id="rId4" Type="http://schemas.openxmlformats.org/officeDocument/2006/relationships/image" Target="../media/image7.emf"/></Relationships>
</file>

<file path=ppt/slideLayouts/_rels/slideLayout71.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2.xml"/><Relationship Id="rId1" Type="http://schemas.openxmlformats.org/officeDocument/2006/relationships/tags" Target="../tags/tag63.xml"/><Relationship Id="rId4" Type="http://schemas.openxmlformats.org/officeDocument/2006/relationships/image" Target="../media/image7.emf"/></Relationships>
</file>

<file path=ppt/slideLayouts/_rels/slideLayout72.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2.xml"/><Relationship Id="rId1" Type="http://schemas.openxmlformats.org/officeDocument/2006/relationships/tags" Target="../tags/tag64.xml"/><Relationship Id="rId5" Type="http://schemas.openxmlformats.org/officeDocument/2006/relationships/image" Target="../media/image6.png"/><Relationship Id="rId4" Type="http://schemas.openxmlformats.org/officeDocument/2006/relationships/image" Target="../media/image5.emf"/></Relationships>
</file>

<file path=ppt/slideLayouts/_rels/slideLayout73.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2.xml"/><Relationship Id="rId1" Type="http://schemas.openxmlformats.org/officeDocument/2006/relationships/tags" Target="../tags/tag65.xml"/><Relationship Id="rId4" Type="http://schemas.openxmlformats.org/officeDocument/2006/relationships/image" Target="../media/image7.emf"/></Relationships>
</file>

<file path=ppt/slideLayouts/_rels/slideLayout74.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Master" Target="../slideMasters/slideMaster2.xml"/><Relationship Id="rId1" Type="http://schemas.openxmlformats.org/officeDocument/2006/relationships/tags" Target="../tags/tag66.xml"/><Relationship Id="rId5" Type="http://schemas.openxmlformats.org/officeDocument/2006/relationships/image" Target="../media/image6.png"/><Relationship Id="rId4" Type="http://schemas.openxmlformats.org/officeDocument/2006/relationships/image" Target="../media/image5.emf"/></Relationships>
</file>

<file path=ppt/slideLayouts/_rels/slideLayout7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8.xml"/><Relationship Id="rId1" Type="http://schemas.openxmlformats.org/officeDocument/2006/relationships/tags" Target="../tags/tag67.xml"/><Relationship Id="rId5" Type="http://schemas.openxmlformats.org/officeDocument/2006/relationships/image" Target="../media/image7.emf"/><Relationship Id="rId4" Type="http://schemas.openxmlformats.org/officeDocument/2006/relationships/oleObject" Target="../embeddings/oleObject41.bin"/></Relationships>
</file>

<file path=ppt/slideLayouts/_rels/slideLayout76.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2.xml"/><Relationship Id="rId1" Type="http://schemas.openxmlformats.org/officeDocument/2006/relationships/tags" Target="../tags/tag69.xml"/><Relationship Id="rId4" Type="http://schemas.openxmlformats.org/officeDocument/2006/relationships/image" Target="../media/image7.emf"/></Relationships>
</file>

<file path=ppt/slideLayouts/_rels/slideLayout7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1.xml"/><Relationship Id="rId1" Type="http://schemas.openxmlformats.org/officeDocument/2006/relationships/tags" Target="../tags/tag70.xml"/><Relationship Id="rId5" Type="http://schemas.openxmlformats.org/officeDocument/2006/relationships/image" Target="../media/image7.emf"/><Relationship Id="rId4" Type="http://schemas.openxmlformats.org/officeDocument/2006/relationships/oleObject" Target="../embeddings/oleObject43.bin"/></Relationships>
</file>

<file path=ppt/slideLayouts/_rels/slideLayout78.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2.xml"/><Relationship Id="rId1" Type="http://schemas.openxmlformats.org/officeDocument/2006/relationships/tags" Target="../tags/tag72.xml"/><Relationship Id="rId4" Type="http://schemas.openxmlformats.org/officeDocument/2006/relationships/image" Target="../media/image7.emf"/></Relationships>
</file>

<file path=ppt/slideLayouts/_rels/slideLayout79.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2.xml"/><Relationship Id="rId1" Type="http://schemas.openxmlformats.org/officeDocument/2006/relationships/tags" Target="../tags/tag73.xml"/><Relationship Id="rId4" Type="http://schemas.openxmlformats.org/officeDocument/2006/relationships/image" Target="../media/image7.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46.bin"/></Relationships>
</file>

<file path=ppt/slideLayouts/_rels/slideLayout8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47.bin"/></Relationships>
</file>

<file path=ppt/slideLayouts/_rels/slideLayout8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48.bin"/></Relationships>
</file>

<file path=ppt/slideLayouts/_rels/slideLayout8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49.bin"/></Relationships>
</file>

<file path=ppt/slideLayouts/_rels/slideLayout8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50.bin"/></Relationships>
</file>

<file path=ppt/slideLayouts/_rels/slideLayout8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51.bin"/></Relationships>
</file>

<file path=ppt/slideLayouts/_rels/slideLayout8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image" Target="../media/image12.png"/><Relationship Id="rId5" Type="http://schemas.openxmlformats.org/officeDocument/2006/relationships/image" Target="../media/image14.emf"/><Relationship Id="rId4" Type="http://schemas.openxmlformats.org/officeDocument/2006/relationships/oleObject" Target="../embeddings/oleObject52.bin"/></Relationships>
</file>

<file path=ppt/slideLayouts/_rels/slideLayout8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image" Target="../media/image13.png"/><Relationship Id="rId5" Type="http://schemas.openxmlformats.org/officeDocument/2006/relationships/image" Target="../media/image7.emf"/><Relationship Id="rId4" Type="http://schemas.openxmlformats.org/officeDocument/2006/relationships/oleObject" Target="../embeddings/oleObject53.bin"/></Relationships>
</file>

<file path=ppt/slideLayouts/_rels/slideLayout8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image" Target="../media/image15.png"/><Relationship Id="rId5" Type="http://schemas.openxmlformats.org/officeDocument/2006/relationships/image" Target="../media/image7.emf"/><Relationship Id="rId4" Type="http://schemas.openxmlformats.org/officeDocument/2006/relationships/oleObject" Target="../embeddings/oleObject54.bin"/></Relationships>
</file>

<file path=ppt/slideLayouts/_rels/slideLayout8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image" Target="../media/image16.png"/><Relationship Id="rId5" Type="http://schemas.openxmlformats.org/officeDocument/2006/relationships/image" Target="../media/image7.emf"/><Relationship Id="rId4" Type="http://schemas.openxmlformats.org/officeDocument/2006/relationships/oleObject" Target="../embeddings/oleObject55.bin"/></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image" Target="../media/image12.png"/><Relationship Id="rId5" Type="http://schemas.openxmlformats.org/officeDocument/2006/relationships/image" Target="../media/image7.emf"/><Relationship Id="rId4" Type="http://schemas.openxmlformats.org/officeDocument/2006/relationships/oleObject" Target="../embeddings/oleObject56.bin"/></Relationships>
</file>

<file path=ppt/slideLayouts/_rels/slideLayout9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7.xml"/><Relationship Id="rId1" Type="http://schemas.openxmlformats.org/officeDocument/2006/relationships/tags" Target="../tags/tag96.xml"/><Relationship Id="rId6" Type="http://schemas.openxmlformats.org/officeDocument/2006/relationships/image" Target="../media/image17.png"/><Relationship Id="rId5" Type="http://schemas.openxmlformats.org/officeDocument/2006/relationships/image" Target="../media/image7.emf"/><Relationship Id="rId4" Type="http://schemas.openxmlformats.org/officeDocument/2006/relationships/oleObject" Target="../embeddings/oleObject57.bin"/></Relationships>
</file>

<file path=ppt/slideLayouts/_rels/slideLayout9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image" Target="../media/image12.png"/><Relationship Id="rId5" Type="http://schemas.openxmlformats.org/officeDocument/2006/relationships/image" Target="../media/image7.emf"/><Relationship Id="rId4" Type="http://schemas.openxmlformats.org/officeDocument/2006/relationships/oleObject" Target="../embeddings/oleObject58.bin"/></Relationships>
</file>

<file path=ppt/slideLayouts/_rels/slideLayout9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image" Target="../media/image17.png"/><Relationship Id="rId5" Type="http://schemas.openxmlformats.org/officeDocument/2006/relationships/image" Target="../media/image7.emf"/><Relationship Id="rId4" Type="http://schemas.openxmlformats.org/officeDocument/2006/relationships/oleObject" Target="../embeddings/oleObject59.bin"/></Relationships>
</file>

<file path=ppt/slideLayouts/_rels/slideLayout94.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Master" Target="../slideMasters/slideMaster2.xml"/><Relationship Id="rId1" Type="http://schemas.openxmlformats.org/officeDocument/2006/relationships/tags" Target="../tags/tag102.xml"/><Relationship Id="rId4" Type="http://schemas.openxmlformats.org/officeDocument/2006/relationships/image" Target="../media/image7.emf"/></Relationships>
</file>

<file path=ppt/slideLayouts/_rels/slideLayout95.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Master" Target="../slideMasters/slideMaster2.xml"/><Relationship Id="rId1" Type="http://schemas.openxmlformats.org/officeDocument/2006/relationships/tags" Target="../tags/tag103.xml"/><Relationship Id="rId4" Type="http://schemas.openxmlformats.org/officeDocument/2006/relationships/image" Target="../media/image7.emf"/></Relationships>
</file>

<file path=ppt/slideLayouts/_rels/slideLayout96.xml.rels><?xml version="1.0" encoding="UTF-8" standalone="yes"?>
<Relationships xmlns="http://schemas.openxmlformats.org/package/2006/relationships"><Relationship Id="rId3" Type="http://schemas.openxmlformats.org/officeDocument/2006/relationships/oleObject" Target="../embeddings/oleObject62.bin"/><Relationship Id="rId2" Type="http://schemas.openxmlformats.org/officeDocument/2006/relationships/slideMaster" Target="../slideMasters/slideMaster2.xml"/><Relationship Id="rId1" Type="http://schemas.openxmlformats.org/officeDocument/2006/relationships/tags" Target="../tags/tag104.xml"/><Relationship Id="rId5" Type="http://schemas.openxmlformats.org/officeDocument/2006/relationships/image" Target="../media/image18.png"/><Relationship Id="rId4" Type="http://schemas.openxmlformats.org/officeDocument/2006/relationships/image" Target="../media/image5.emf"/></Relationships>
</file>

<file path=ppt/slideLayouts/_rels/slideLayout9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06.xml"/><Relationship Id="rId1" Type="http://schemas.openxmlformats.org/officeDocument/2006/relationships/tags" Target="../tags/tag105.xml"/><Relationship Id="rId5" Type="http://schemas.openxmlformats.org/officeDocument/2006/relationships/image" Target="../media/image7.emf"/><Relationship Id="rId4" Type="http://schemas.openxmlformats.org/officeDocument/2006/relationships/oleObject" Target="../embeddings/oleObject63.bin"/></Relationships>
</file>

<file path=ppt/slideLayouts/_rels/slideLayout98.xml.rels><?xml version="1.0" encoding="UTF-8" standalone="yes"?>
<Relationships xmlns="http://schemas.openxmlformats.org/package/2006/relationships"><Relationship Id="rId3" Type="http://schemas.openxmlformats.org/officeDocument/2006/relationships/oleObject" Target="../embeddings/oleObject64.bin"/><Relationship Id="rId2" Type="http://schemas.openxmlformats.org/officeDocument/2006/relationships/slideMaster" Target="../slideMasters/slideMaster2.xml"/><Relationship Id="rId1" Type="http://schemas.openxmlformats.org/officeDocument/2006/relationships/tags" Target="../tags/tag107.xml"/><Relationship Id="rId5" Type="http://schemas.openxmlformats.org/officeDocument/2006/relationships/image" Target="../media/image12.png"/><Relationship Id="rId4" Type="http://schemas.openxmlformats.org/officeDocument/2006/relationships/image" Target="../media/image7.emf"/></Relationships>
</file>

<file path=ppt/slideLayouts/_rels/slideLayout99.xml.rels><?xml version="1.0" encoding="UTF-8" standalone="yes"?>
<Relationships xmlns="http://schemas.openxmlformats.org/package/2006/relationships"><Relationship Id="rId3" Type="http://schemas.openxmlformats.org/officeDocument/2006/relationships/oleObject" Target="../embeddings/oleObject65.bin"/><Relationship Id="rId2" Type="http://schemas.openxmlformats.org/officeDocument/2006/relationships/slideMaster" Target="../slideMasters/slideMaster2.xml"/><Relationship Id="rId1" Type="http://schemas.openxmlformats.org/officeDocument/2006/relationships/tags" Target="../tags/tag108.xml"/><Relationship Id="rId4" Type="http://schemas.openxmlformats.org/officeDocument/2006/relationships/image" Target="../media/image7.emf"/></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8ABE3C1-DBE1-495D-B57B-2849774B866A}" type="datetimeFigureOut">
              <a:rPr lang="en-US" dirty="0"/>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4218628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1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0956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510554"/>
            <a:ext cx="1602997" cy="144270"/>
          </a:xfrm>
          <a:prstGeom prst="rect">
            <a:avLst/>
          </a:prstGeom>
        </p:spPr>
      </p:pic>
      <p:sp>
        <p:nvSpPr>
          <p:cNvPr id="17" name="Rectangle 16"/>
          <p:cNvSpPr/>
          <p:nvPr/>
        </p:nvSpPr>
        <p:spPr bwMode="ltGray">
          <a:xfrm>
            <a:off x="1" y="148919"/>
            <a:ext cx="10437812" cy="2006451"/>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148920"/>
            <a:ext cx="1602997" cy="20064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617500" y="295121"/>
            <a:ext cx="9613861" cy="853319"/>
          </a:xfrm>
        </p:spPr>
        <p:txBody>
          <a:bodyPr>
            <a:normAutofit/>
          </a:bodyPr>
          <a:lstStyle>
            <a:lvl1pPr>
              <a:defRPr sz="4000" b="1"/>
            </a:lvl1pPr>
          </a:lstStyle>
          <a:p>
            <a:r>
              <a:rPr lang="en-US"/>
              <a:t>Gretchen Homan, KAAP</a:t>
            </a:r>
          </a:p>
        </p:txBody>
      </p:sp>
      <p:sp>
        <p:nvSpPr>
          <p:cNvPr id="3" name="Content Placeholder 2"/>
          <p:cNvSpPr>
            <a:spLocks noGrp="1"/>
          </p:cNvSpPr>
          <p:nvPr>
            <p:ph idx="1"/>
          </p:nvPr>
        </p:nvSpPr>
        <p:spPr>
          <a:xfrm>
            <a:off x="617500" y="2301573"/>
            <a:ext cx="9613861" cy="3599316"/>
          </a:xfrm>
        </p:spPr>
        <p:txBody>
          <a:bodyPr/>
          <a:lstStyle>
            <a:lvl1pPr>
              <a:defRPr>
                <a:solidFill>
                  <a:srgbClr val="292929"/>
                </a:solidFill>
              </a:defRPr>
            </a:lvl1pPr>
            <a:lvl2pPr>
              <a:defRPr>
                <a:solidFill>
                  <a:srgbClr val="292929"/>
                </a:solidFill>
              </a:defRPr>
            </a:lvl2pPr>
            <a:lvl3pPr>
              <a:defRPr>
                <a:solidFill>
                  <a:srgbClr val="292929"/>
                </a:solidFill>
              </a:defRPr>
            </a:lvl3pPr>
            <a:lvl4pPr>
              <a:defRPr>
                <a:solidFill>
                  <a:srgbClr val="292929"/>
                </a:solidFill>
              </a:defRPr>
            </a:lvl4pPr>
            <a:lvl5pPr>
              <a:defRPr>
                <a:solidFill>
                  <a:srgbClr val="29292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0810248" y="295122"/>
            <a:ext cx="1154151" cy="1090789"/>
          </a:xfrm>
        </p:spPr>
        <p:txBody>
          <a:bodyPr/>
          <a:lstStyle/>
          <a:p>
            <a:fld id="{6D22F896-40B5-4ADD-8801-0D06FADFA095}" type="slidenum">
              <a:rPr lang="en-US" dirty="0"/>
              <a:t>‹#›</a:t>
            </a:fld>
            <a:endParaRPr lang="en-US"/>
          </a:p>
        </p:txBody>
      </p:sp>
      <p:sp>
        <p:nvSpPr>
          <p:cNvPr id="11" name="Title 1">
            <a:extLst>
              <a:ext uri="{FF2B5EF4-FFF2-40B4-BE49-F238E27FC236}">
                <a16:creationId xmlns:a16="http://schemas.microsoft.com/office/drawing/2014/main" id="{2A18A6E2-76D7-47D8-A9D5-DA3422ED5E99}"/>
              </a:ext>
            </a:extLst>
          </p:cNvPr>
          <p:cNvSpPr txBox="1">
            <a:spLocks/>
          </p:cNvSpPr>
          <p:nvPr userDrawn="1"/>
        </p:nvSpPr>
        <p:spPr>
          <a:xfrm>
            <a:off x="617499" y="1148441"/>
            <a:ext cx="9613861" cy="853320"/>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a:t>Outgoing IKC Past Chair </a:t>
            </a:r>
            <a:br>
              <a:rPr lang="en-US"/>
            </a:br>
            <a:r>
              <a:rPr lang="en-US"/>
              <a:t>Served on IKC Board 2017-2020</a:t>
            </a:r>
          </a:p>
        </p:txBody>
      </p:sp>
    </p:spTree>
    <p:extLst>
      <p:ext uri="{BB962C8B-B14F-4D97-AF65-F5344CB8AC3E}">
        <p14:creationId xmlns:p14="http://schemas.microsoft.com/office/powerpoint/2010/main" val="340978700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38467314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31957687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5">
            <a:duotone>
              <a:schemeClr val="accent4">
                <a:shade val="45000"/>
                <a:satMod val="135000"/>
              </a:schemeClr>
              <a:prstClr val="white"/>
            </a:duotone>
            <a:extLst>
              <a:ext uri="{28A0092B-C50C-407E-A947-70E740481C1C}">
                <a14:useLocalDpi xmlns:a14="http://schemas.microsoft.com/office/drawing/2010/main"/>
              </a:ext>
            </a:extLst>
          </a:blip>
          <a:srcRect l="-4629" r="-1"/>
          <a:stretch/>
        </p:blipFill>
        <p:spPr>
          <a:xfrm>
            <a:off x="-206828" y="128361"/>
            <a:ext cx="5817448" cy="5700254"/>
          </a:xfrm>
          <a:prstGeom prst="rect">
            <a:avLst/>
          </a:prstGeom>
        </p:spPr>
      </p:pic>
      <p:sp>
        <p:nvSpPr>
          <p:cNvPr id="12" name="Rectangle 11">
            <a:extLst>
              <a:ext uri="{FF2B5EF4-FFF2-40B4-BE49-F238E27FC236}">
                <a16:creationId xmlns:a16="http://schemas.microsoft.com/office/drawing/2014/main" id="{881B43F1-6827-47EF-9941-837D4BAC2F92}"/>
              </a:ext>
            </a:extLst>
          </p:cNvPr>
          <p:cNvSpPr/>
          <p:nvPr userDrawn="1"/>
        </p:nvSpPr>
        <p:spPr>
          <a:xfrm>
            <a:off x="228599" y="234095"/>
            <a:ext cx="5301343" cy="5315899"/>
          </a:xfrm>
          <a:prstGeom prst="rect">
            <a:avLst/>
          </a:prstGeom>
          <a:solidFill>
            <a:srgbClr val="FFFFFF">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6">
            <a:extLst>
              <a:ext uri="{FF2B5EF4-FFF2-40B4-BE49-F238E27FC236}">
                <a16:creationId xmlns:a16="http://schemas.microsoft.com/office/drawing/2014/main" id="{0AD75D50-CCB4-451E-A7A0-BB659993387C}"/>
              </a:ext>
            </a:extLst>
          </p:cNvPr>
          <p:cNvSpPr/>
          <p:nvPr userDrawn="1"/>
        </p:nvSpPr>
        <p:spPr>
          <a:xfrm flipH="1">
            <a:off x="3984172" y="0"/>
            <a:ext cx="8207828" cy="6865373"/>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 name="connsiteX0" fmla="*/ 0 w 9314876"/>
              <a:gd name="connsiteY0" fmla="*/ 0 h 719091"/>
              <a:gd name="connsiteX1" fmla="*/ 7297446 w 9314876"/>
              <a:gd name="connsiteY1" fmla="*/ 0 h 719091"/>
              <a:gd name="connsiteX2" fmla="*/ 9314876 w 9314876"/>
              <a:gd name="connsiteY2" fmla="*/ 719091 h 719091"/>
              <a:gd name="connsiteX3" fmla="*/ 0 w 9314876"/>
              <a:gd name="connsiteY3" fmla="*/ 719091 h 719091"/>
              <a:gd name="connsiteX4" fmla="*/ 0 w 9314876"/>
              <a:gd name="connsiteY4" fmla="*/ 0 h 719091"/>
              <a:gd name="connsiteX0" fmla="*/ 0 w 9314876"/>
              <a:gd name="connsiteY0" fmla="*/ 0 h 719091"/>
              <a:gd name="connsiteX1" fmla="*/ 5780280 w 9314876"/>
              <a:gd name="connsiteY1" fmla="*/ 0 h 719091"/>
              <a:gd name="connsiteX2" fmla="*/ 9314876 w 9314876"/>
              <a:gd name="connsiteY2" fmla="*/ 719091 h 719091"/>
              <a:gd name="connsiteX3" fmla="*/ 0 w 9314876"/>
              <a:gd name="connsiteY3" fmla="*/ 719091 h 719091"/>
              <a:gd name="connsiteX4" fmla="*/ 0 w 931487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876" h="719091">
                <a:moveTo>
                  <a:pt x="0" y="0"/>
                </a:moveTo>
                <a:lnTo>
                  <a:pt x="5780280" y="0"/>
                </a:lnTo>
                <a:lnTo>
                  <a:pt x="9314876"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7DC743B9-7336-400E-BA85-32B4625CB3B1}"/>
              </a:ext>
            </a:extLst>
          </p:cNvPr>
          <p:cNvCxnSpPr>
            <a:cxnSpLocks/>
          </p:cNvCxnSpPr>
          <p:nvPr userDrawn="1"/>
        </p:nvCxnSpPr>
        <p:spPr>
          <a:xfrm flipH="1">
            <a:off x="3984172" y="-348343"/>
            <a:ext cx="3352799" cy="7500257"/>
          </a:xfrm>
          <a:prstGeom prst="line">
            <a:avLst/>
          </a:prstGeom>
          <a:ln w="38100">
            <a:solidFill>
              <a:srgbClr val="EDAE1D"/>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E03D2A-75EA-4556-8607-5684B6FCB788}"/>
              </a:ext>
            </a:extLst>
          </p:cNvPr>
          <p:cNvCxnSpPr>
            <a:cxnSpLocks/>
          </p:cNvCxnSpPr>
          <p:nvPr userDrawn="1"/>
        </p:nvCxnSpPr>
        <p:spPr>
          <a:xfrm flipH="1">
            <a:off x="4105024" y="-321129"/>
            <a:ext cx="3352799" cy="7500257"/>
          </a:xfrm>
          <a:prstGeom prst="line">
            <a:avLst/>
          </a:prstGeom>
          <a:ln w="19050">
            <a:solidFill>
              <a:srgbClr val="EDAE1D"/>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5442CF41-30A6-4F2C-94AC-57500F56FA9B}"/>
              </a:ext>
            </a:extLst>
          </p:cNvPr>
          <p:cNvGrpSpPr/>
          <p:nvPr userDrawn="1"/>
        </p:nvGrpSpPr>
        <p:grpSpPr>
          <a:xfrm rot="6853713">
            <a:off x="205697" y="6574956"/>
            <a:ext cx="8544665" cy="97898"/>
            <a:chOff x="3724275" y="1070092"/>
            <a:chExt cx="8544665" cy="97898"/>
          </a:xfrm>
        </p:grpSpPr>
        <p:cxnSp>
          <p:nvCxnSpPr>
            <p:cNvPr id="17" name="Straight Connector 16">
              <a:extLst>
                <a:ext uri="{FF2B5EF4-FFF2-40B4-BE49-F238E27FC236}">
                  <a16:creationId xmlns:a16="http://schemas.microsoft.com/office/drawing/2014/main" id="{3113059E-30D8-4E91-87A3-26AC29ED3EBD}"/>
                </a:ext>
              </a:extLst>
            </p:cNvPr>
            <p:cNvCxnSpPr/>
            <p:nvPr/>
          </p:nvCxnSpPr>
          <p:spPr>
            <a:xfrm>
              <a:off x="4500979" y="1118586"/>
              <a:ext cx="7767961" cy="0"/>
            </a:xfrm>
            <a:prstGeom prst="line">
              <a:avLst/>
            </a:prstGeom>
            <a:ln w="12700"/>
          </p:spPr>
          <p:style>
            <a:lnRef idx="1">
              <a:schemeClr val="accent4"/>
            </a:lnRef>
            <a:fillRef idx="0">
              <a:schemeClr val="accent4"/>
            </a:fillRef>
            <a:effectRef idx="0">
              <a:schemeClr val="accent4"/>
            </a:effectRef>
            <a:fontRef idx="minor">
              <a:schemeClr val="tx1"/>
            </a:fontRef>
          </p:style>
        </p:cxnSp>
        <p:sp>
          <p:nvSpPr>
            <p:cNvPr id="18" name="Rectangle 11">
              <a:extLst>
                <a:ext uri="{FF2B5EF4-FFF2-40B4-BE49-F238E27FC236}">
                  <a16:creationId xmlns:a16="http://schemas.microsoft.com/office/drawing/2014/main" id="{78A9BC07-FEBC-458C-AA5E-6238D3DC31AF}"/>
                </a:ext>
              </a:extLst>
            </p:cNvPr>
            <p:cNvSpPr/>
            <p:nvPr/>
          </p:nvSpPr>
          <p:spPr>
            <a:xfrm>
              <a:off x="4117181"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a:solidFill>
                <a:srgbClr val="EDAE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7A5832DE-830D-4AA1-864D-A7D9E8C5AC94}"/>
                </a:ext>
              </a:extLst>
            </p:cNvPr>
            <p:cNvCxnSpPr/>
            <p:nvPr/>
          </p:nvCxnSpPr>
          <p:spPr>
            <a:xfrm flipH="1">
              <a:off x="3724275" y="1070092"/>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BB54D2B-836D-435C-A643-B70CC4B7A7D4}"/>
                </a:ext>
              </a:extLst>
            </p:cNvPr>
            <p:cNvCxnSpPr/>
            <p:nvPr/>
          </p:nvCxnSpPr>
          <p:spPr>
            <a:xfrm flipH="1">
              <a:off x="3774281" y="1122066"/>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951AB87-165C-43EC-865E-5762F4082717}"/>
                </a:ext>
              </a:extLst>
            </p:cNvPr>
            <p:cNvCxnSpPr/>
            <p:nvPr/>
          </p:nvCxnSpPr>
          <p:spPr>
            <a:xfrm flipH="1">
              <a:off x="3724275" y="1167990"/>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2" name="Text Placeholder 5"/>
          <p:cNvSpPr>
            <a:spLocks noGrp="1"/>
          </p:cNvSpPr>
          <p:nvPr>
            <p:ph type="body" sz="quarter" idx="10" hasCustomPrompt="1"/>
          </p:nvPr>
        </p:nvSpPr>
        <p:spPr>
          <a:xfrm>
            <a:off x="6136274" y="2928606"/>
            <a:ext cx="5827128" cy="502702"/>
          </a:xfrm>
        </p:spPr>
        <p:txBody>
          <a:bodyPr lIns="91440" tIns="45720" rIns="91440" bIns="45720"/>
          <a:lstStyle>
            <a:lvl1pPr algn="ctr">
              <a:lnSpc>
                <a:spcPct val="100000"/>
              </a:lnSpc>
              <a:buFontTx/>
              <a:buNone/>
              <a:defRPr sz="3200" b="0">
                <a:solidFill>
                  <a:schemeClr val="bg1"/>
                </a:solidFill>
                <a:latin typeface="Cambria" panose="02040503050406030204" pitchFamily="18" charset="0"/>
                <a:ea typeface="Cambria" panose="02040503050406030204" pitchFamily="18" charset="0"/>
              </a:defRPr>
            </a:lvl1pPr>
          </a:lstStyle>
          <a:p>
            <a:pPr lvl="0"/>
            <a:r>
              <a:rPr lang="en-US"/>
              <a:t>Questions or Discussion?</a:t>
            </a:r>
          </a:p>
        </p:txBody>
      </p:sp>
    </p:spTree>
    <p:extLst>
      <p:ext uri="{BB962C8B-B14F-4D97-AF65-F5344CB8AC3E}">
        <p14:creationId xmlns:p14="http://schemas.microsoft.com/office/powerpoint/2010/main" val="20963868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144" name="Group 143"/>
          <p:cNvGrpSpPr/>
          <p:nvPr userDrawn="1"/>
        </p:nvGrpSpPr>
        <p:grpSpPr>
          <a:xfrm>
            <a:off x="-600" y="-1"/>
            <a:ext cx="12193800"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latin typeface="+mn-lt"/>
                <a:ea typeface="+mn-ea"/>
                <a:cs typeface="+mn-cs"/>
                <a:sym typeface="+mn-lt"/>
              </a:endParaRPr>
            </a:p>
          </p:txBody>
        </p:sp>
        <p:grpSp>
          <p:nvGrpSpPr>
            <p:cNvPr id="146" name="Baselines / anchors"/>
            <p:cNvGrpSpPr/>
            <p:nvPr userDrawn="1"/>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userDrawn="1"/>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sym typeface="+mn-lt"/>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nvGrpSpPr>
            <p:cNvPr id="151" name="Five column measure"/>
            <p:cNvGrpSpPr/>
            <p:nvPr userDrawn="1"/>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sym typeface="+mn-lt"/>
              </a:endParaRPr>
            </a:p>
          </p:txBody>
        </p:sp>
        <p:sp>
          <p:nvSpPr>
            <p:cNvPr id="153"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5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16761283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76654217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1" name="Rectangle 10"/>
          <p:cNvSpPr/>
          <p:nvPr userDrawn="1"/>
        </p:nvSpPr>
        <p:spPr bwMode="invGray">
          <a:xfrm>
            <a:off x="1388145" y="4691187"/>
            <a:ext cx="929337"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sym typeface="+mn-lt"/>
            </a:endParaRPr>
          </a:p>
        </p:txBody>
      </p:sp>
      <p:sp>
        <p:nvSpPr>
          <p:cNvPr id="12" name="Rectangle 11"/>
          <p:cNvSpPr/>
          <p:nvPr userDrawn="1">
            <p:custDataLst>
              <p:tags r:id="rId2"/>
            </p:custDataLst>
          </p:nvPr>
        </p:nvSpPr>
        <p:spPr>
          <a:xfrm>
            <a:off x="2509482"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sym typeface="+mn-lt"/>
            </a:endParaRPr>
          </a:p>
        </p:txBody>
      </p:sp>
      <p:sp>
        <p:nvSpPr>
          <p:cNvPr id="2" name="TextBox 1"/>
          <p:cNvSpPr txBox="1"/>
          <p:nvPr userDrawn="1"/>
        </p:nvSpPr>
        <p:spPr>
          <a:xfrm>
            <a:off x="630000" y="907198"/>
            <a:ext cx="3448800" cy="3447288"/>
          </a:xfrm>
          <a:prstGeom prst="rect">
            <a:avLst/>
          </a:prstGeom>
          <a:noFill/>
          <a:ln>
            <a:solidFill>
              <a:schemeClr val="bg1"/>
            </a:solidFill>
          </a:ln>
        </p:spPr>
        <p:txBody>
          <a:bodyPr wrap="square" lIns="612000" tIns="468000" rIns="0" bIns="0" rtlCol="0" anchor="t">
            <a:noAutofit/>
          </a:bodyPr>
          <a:lstStyle/>
          <a:p>
            <a:pPr>
              <a:lnSpc>
                <a:spcPct val="90000"/>
              </a:lnSpc>
              <a:spcAft>
                <a:spcPts val="600"/>
              </a:spcAft>
            </a:pPr>
            <a:endParaRPr lang="en-US" sz="5400">
              <a:solidFill>
                <a:schemeClr val="bg1"/>
              </a:solidFill>
              <a:latin typeface="+mn-lt"/>
              <a:ea typeface="+mn-ea"/>
              <a:cs typeface="+mn-cs"/>
              <a:sym typeface="+mn-lt"/>
            </a:endParaRPr>
          </a:p>
        </p:txBody>
      </p:sp>
      <p:sp>
        <p:nvSpPr>
          <p:cNvPr id="10" name="TextBox 1"/>
          <p:cNvSpPr txBox="1"/>
          <p:nvPr userDrawn="1"/>
        </p:nvSpPr>
        <p:spPr>
          <a:xfrm>
            <a:off x="1199396" y="1115416"/>
            <a:ext cx="2309287" cy="881780"/>
          </a:xfrm>
          <a:prstGeom prst="rect">
            <a:avLst/>
          </a:prstGeom>
          <a:noFill/>
        </p:spPr>
        <p:txBody>
          <a:bodyPr wrap="none" rtlCol="0">
            <a:spAutoFit/>
          </a:bodyPr>
          <a:lstStyle/>
          <a:p>
            <a:pPr algn="ctr" fontAlgn="auto">
              <a:lnSpc>
                <a:spcPct val="95000"/>
              </a:lnSpc>
              <a:spcBef>
                <a:spcPts val="0"/>
              </a:spcBef>
              <a:spcAft>
                <a:spcPts val="0"/>
              </a:spcAft>
            </a:pPr>
            <a:r>
              <a:rPr lang="en-US" sz="5400">
                <a:solidFill>
                  <a:schemeClr val="bg1"/>
                </a:solidFill>
                <a:latin typeface="+mn-lt"/>
                <a:ea typeface="+mn-ea"/>
                <a:cs typeface="+mn-cs"/>
                <a:sym typeface="+mn-lt"/>
              </a:rPr>
              <a:t>Agenda</a:t>
            </a:r>
          </a:p>
        </p:txBody>
      </p:sp>
    </p:spTree>
    <p:extLst>
      <p:ext uri="{BB962C8B-B14F-4D97-AF65-F5344CB8AC3E}">
        <p14:creationId xmlns:p14="http://schemas.microsoft.com/office/powerpoint/2010/main" val="19197249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4517486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0" name="Rectangle 9"/>
          <p:cNvSpPr/>
          <p:nvPr userDrawn="1"/>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13" name="Rectangle 12"/>
          <p:cNvSpPr/>
          <p:nvPr userDrawn="1"/>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sym typeface="+mn-lt"/>
            </a:endParaRPr>
          </a:p>
        </p:txBody>
      </p:sp>
    </p:spTree>
    <p:extLst>
      <p:ext uri="{BB962C8B-B14F-4D97-AF65-F5344CB8AC3E}">
        <p14:creationId xmlns:p14="http://schemas.microsoft.com/office/powerpoint/2010/main" val="23926558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12625667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0"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a:solidFill>
                  <a:schemeClr val="bg1"/>
                </a:solidFill>
                <a:latin typeface="+mn-lt"/>
                <a:ea typeface="+mn-ea"/>
                <a:cs typeface="+mn-cs"/>
                <a:sym typeface="+mn-lt"/>
              </a:rPr>
              <a:t>Agenda</a:t>
            </a:r>
          </a:p>
        </p:txBody>
      </p:sp>
      <p:cxnSp>
        <p:nvCxnSpPr>
          <p:cNvPr id="13" name="Straight Connector 12"/>
          <p:cNvCxnSpPr/>
          <p:nvPr userDrawn="1"/>
        </p:nvCxnSpPr>
        <p:spPr bwMode="white">
          <a:xfrm>
            <a:off x="618898" y="1206000"/>
            <a:ext cx="11576304"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46686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3656991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7" name="TextBox 16"/>
          <p:cNvSpPr txBox="1"/>
          <p:nvPr userDrawn="1"/>
        </p:nvSpPr>
        <p:spPr>
          <a:xfrm>
            <a:off x="630000" y="3207715"/>
            <a:ext cx="1547143" cy="443198"/>
          </a:xfrm>
          <a:prstGeom prst="rect">
            <a:avLst/>
          </a:prstGeom>
          <a:noFill/>
        </p:spPr>
        <p:txBody>
          <a:bodyPr wrap="square" lIns="0" tIns="0" rIns="0" bIns="0" rtlCol="0" anchor="t">
            <a:spAutoFit/>
          </a:bodyPr>
          <a:lstStyle/>
          <a:p>
            <a:pPr>
              <a:lnSpc>
                <a:spcPct val="90000"/>
              </a:lnSpc>
              <a:spcAft>
                <a:spcPts val="600"/>
              </a:spcAft>
            </a:pPr>
            <a:r>
              <a:rPr lang="en-US" sz="3200">
                <a:solidFill>
                  <a:schemeClr val="bg1"/>
                </a:solidFill>
                <a:latin typeface="+mn-lt"/>
                <a:ea typeface="+mn-ea"/>
                <a:cs typeface="+mn-cs"/>
                <a:sym typeface="+mn-lt"/>
              </a:rPr>
              <a:t>Agenda</a:t>
            </a:r>
          </a:p>
        </p:txBody>
      </p:sp>
    </p:spTree>
    <p:extLst>
      <p:ext uri="{BB962C8B-B14F-4D97-AF65-F5344CB8AC3E}">
        <p14:creationId xmlns:p14="http://schemas.microsoft.com/office/powerpoint/2010/main" val="3958669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88030709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8" name="Rectangle 7"/>
          <p:cNvSpPr/>
          <p:nvPr userDrawn="1"/>
        </p:nvSpPr>
        <p:spPr bwMode="invGray">
          <a:xfrm>
            <a:off x="1388145" y="4691187"/>
            <a:ext cx="929337" cy="995874"/>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sym typeface="+mn-lt"/>
            </a:endParaRPr>
          </a:p>
        </p:txBody>
      </p:sp>
      <p:sp>
        <p:nvSpPr>
          <p:cNvPr id="10" name="Rectangle 9"/>
          <p:cNvSpPr/>
          <p:nvPr userDrawn="1">
            <p:custDataLst>
              <p:tags r:id="rId2"/>
            </p:custDataLst>
          </p:nvPr>
        </p:nvSpPr>
        <p:spPr>
          <a:xfrm>
            <a:off x="2509482" y="4691187"/>
            <a:ext cx="1570152" cy="1468176"/>
          </a:xfrm>
          <a:prstGeom prst="rect">
            <a:avLst/>
          </a:prstGeom>
          <a:noFill/>
          <a:ln w="9525" cmpd="sng">
            <a:solidFill>
              <a:schemeClr val="accent4"/>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sym typeface="+mn-lt"/>
            </a:endParaRPr>
          </a:p>
        </p:txBody>
      </p:sp>
      <p:sp>
        <p:nvSpPr>
          <p:cNvPr id="11" name="TextBox 10"/>
          <p:cNvSpPr txBox="1"/>
          <p:nvPr userDrawn="1"/>
        </p:nvSpPr>
        <p:spPr>
          <a:xfrm>
            <a:off x="630000" y="907197"/>
            <a:ext cx="3448800" cy="3447288"/>
          </a:xfrm>
          <a:prstGeom prst="rect">
            <a:avLst/>
          </a:prstGeom>
          <a:noFill/>
          <a:ln>
            <a:solidFill>
              <a:schemeClr val="accent4"/>
            </a:solidFill>
          </a:ln>
        </p:spPr>
        <p:txBody>
          <a:bodyPr wrap="square" lIns="612000" tIns="468000" rIns="0" bIns="0" rtlCol="0" anchor="t">
            <a:noAutofit/>
          </a:bodyPr>
          <a:lstStyle/>
          <a:p>
            <a:pPr>
              <a:lnSpc>
                <a:spcPct val="90000"/>
              </a:lnSpc>
              <a:spcAft>
                <a:spcPts val="600"/>
              </a:spcAft>
            </a:pPr>
            <a:endParaRPr lang="en-US" sz="5400">
              <a:solidFill>
                <a:schemeClr val="accent4"/>
              </a:solidFill>
              <a:latin typeface="+mn-lt"/>
              <a:ea typeface="+mn-ea"/>
              <a:cs typeface="+mn-cs"/>
              <a:sym typeface="+mn-lt"/>
            </a:endParaRPr>
          </a:p>
        </p:txBody>
      </p:sp>
      <p:sp>
        <p:nvSpPr>
          <p:cNvPr id="9" name="TextBox 1"/>
          <p:cNvSpPr txBox="1"/>
          <p:nvPr userDrawn="1"/>
        </p:nvSpPr>
        <p:spPr>
          <a:xfrm>
            <a:off x="1199396" y="1115416"/>
            <a:ext cx="2309287" cy="881780"/>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latin typeface="+mn-lt"/>
                <a:ea typeface="+mn-ea"/>
                <a:cs typeface="+mn-cs"/>
                <a:sym typeface="+mn-lt"/>
              </a:rPr>
              <a:t>Agenda</a:t>
            </a:r>
          </a:p>
        </p:txBody>
      </p:sp>
    </p:spTree>
    <p:extLst>
      <p:ext uri="{BB962C8B-B14F-4D97-AF65-F5344CB8AC3E}">
        <p14:creationId xmlns:p14="http://schemas.microsoft.com/office/powerpoint/2010/main" val="24850402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57021749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8" name="Rectangle 7"/>
          <p:cNvSpPr/>
          <p:nvPr userDrawn="1"/>
        </p:nvSpPr>
        <p:spPr bwMode="white">
          <a:xfrm>
            <a:off x="1284743" y="1428131"/>
            <a:ext cx="947672" cy="947672"/>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10" name="Rectangle 9"/>
          <p:cNvSpPr/>
          <p:nvPr userDrawn="1"/>
        </p:nvSpPr>
        <p:spPr>
          <a:xfrm>
            <a:off x="1285200" y="2667600"/>
            <a:ext cx="9619200" cy="3200400"/>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sym typeface="+mn-lt"/>
            </a:endParaRPr>
          </a:p>
        </p:txBody>
      </p:sp>
    </p:spTree>
    <p:extLst>
      <p:ext uri="{BB962C8B-B14F-4D97-AF65-F5344CB8AC3E}">
        <p14:creationId xmlns:p14="http://schemas.microsoft.com/office/powerpoint/2010/main" val="41579470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34217"/>
            <a:ext cx="7592785" cy="321164"/>
          </a:xfrm>
          <a:prstGeom prst="rect">
            <a:avLst/>
          </a:prstGeom>
        </p:spPr>
      </p:pic>
      <p:sp>
        <p:nvSpPr>
          <p:cNvPr id="17" name="Rectangle 16"/>
          <p:cNvSpPr/>
          <p:nvPr/>
        </p:nvSpPr>
        <p:spPr bwMode="ltGray">
          <a:xfrm>
            <a:off x="0" y="134539"/>
            <a:ext cx="7592785" cy="2006451"/>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152137" y="295122"/>
            <a:ext cx="7440648" cy="853319"/>
          </a:xfrm>
        </p:spPr>
        <p:txBody>
          <a:bodyPr>
            <a:normAutofit/>
          </a:bodyPr>
          <a:lstStyle>
            <a:lvl1pPr>
              <a:defRPr sz="3200" b="1"/>
            </a:lvl1pPr>
          </a:lstStyle>
          <a:p>
            <a:r>
              <a:rPr lang="en-US"/>
              <a:t>Gretchen Homan, KAAP</a:t>
            </a:r>
          </a:p>
        </p:txBody>
      </p:sp>
      <p:sp>
        <p:nvSpPr>
          <p:cNvPr id="11" name="Title 1">
            <a:extLst>
              <a:ext uri="{FF2B5EF4-FFF2-40B4-BE49-F238E27FC236}">
                <a16:creationId xmlns:a16="http://schemas.microsoft.com/office/drawing/2014/main" id="{2A18A6E2-76D7-47D8-A9D5-DA3422ED5E99}"/>
              </a:ext>
            </a:extLst>
          </p:cNvPr>
          <p:cNvSpPr txBox="1">
            <a:spLocks/>
          </p:cNvSpPr>
          <p:nvPr userDrawn="1"/>
        </p:nvSpPr>
        <p:spPr>
          <a:xfrm>
            <a:off x="152137" y="1018206"/>
            <a:ext cx="7465213" cy="8533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endParaRPr lang="en-US" sz="3200" b="0">
              <a:solidFill>
                <a:srgbClr val="A3CAE7"/>
              </a:solidFill>
              <a:latin typeface="+mn-lt"/>
            </a:endParaRPr>
          </a:p>
        </p:txBody>
      </p:sp>
      <p:cxnSp>
        <p:nvCxnSpPr>
          <p:cNvPr id="8" name="Straight Connector 7">
            <a:extLst>
              <a:ext uri="{FF2B5EF4-FFF2-40B4-BE49-F238E27FC236}">
                <a16:creationId xmlns:a16="http://schemas.microsoft.com/office/drawing/2014/main" id="{8E26AF11-919E-4207-948B-51075BD997C0}"/>
              </a:ext>
            </a:extLst>
          </p:cNvPr>
          <p:cNvCxnSpPr/>
          <p:nvPr userDrawn="1"/>
        </p:nvCxnSpPr>
        <p:spPr>
          <a:xfrm>
            <a:off x="4511659" y="295121"/>
            <a:ext cx="768096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C0EE2D0-827D-41BC-9DEF-59AAB9035DA4}"/>
              </a:ext>
            </a:extLst>
          </p:cNvPr>
          <p:cNvCxnSpPr>
            <a:cxnSpLocks/>
          </p:cNvCxnSpPr>
          <p:nvPr userDrawn="1"/>
        </p:nvCxnSpPr>
        <p:spPr>
          <a:xfrm>
            <a:off x="0" y="6665440"/>
            <a:ext cx="379781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417467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79985404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7"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a:solidFill>
                  <a:schemeClr val="accent4"/>
                </a:solidFill>
                <a:latin typeface="+mn-lt"/>
                <a:ea typeface="+mn-ea"/>
                <a:cs typeface="+mn-cs"/>
                <a:sym typeface="+mn-lt"/>
              </a:rPr>
              <a:t>Agenda</a:t>
            </a:r>
          </a:p>
        </p:txBody>
      </p:sp>
      <p:cxnSp>
        <p:nvCxnSpPr>
          <p:cNvPr id="9" name="Straight Connector 8"/>
          <p:cNvCxnSpPr/>
          <p:nvPr userDrawn="1"/>
        </p:nvCxnSpPr>
        <p:spPr bwMode="white">
          <a:xfrm>
            <a:off x="618898" y="1206000"/>
            <a:ext cx="11576304" cy="0"/>
          </a:xfrm>
          <a:prstGeom prst="line">
            <a:avLst/>
          </a:prstGeom>
          <a:ln w="9525" cmpd="sng">
            <a:solidFill>
              <a:schemeClr val="accent4"/>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68701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17166317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28" name="TextBox 2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0" name="TextBox 9"/>
          <p:cNvSpPr txBox="1"/>
          <p:nvPr userDrawn="1"/>
        </p:nvSpPr>
        <p:spPr>
          <a:xfrm>
            <a:off x="630000" y="3262145"/>
            <a:ext cx="1161047" cy="332399"/>
          </a:xfrm>
          <a:prstGeom prst="rect">
            <a:avLst/>
          </a:prstGeom>
          <a:noFill/>
        </p:spPr>
        <p:txBody>
          <a:bodyPr wrap="square" lIns="0" tIns="0" rIns="0" bIns="0" rtlCol="0" anchor="t">
            <a:spAutoFit/>
          </a:bodyPr>
          <a:lstStyle/>
          <a:p>
            <a:pPr>
              <a:lnSpc>
                <a:spcPct val="90000"/>
              </a:lnSpc>
              <a:spcAft>
                <a:spcPts val="600"/>
              </a:spcAft>
            </a:pPr>
            <a:r>
              <a:rPr lang="en-US" sz="2400">
                <a:solidFill>
                  <a:schemeClr val="bg1"/>
                </a:solidFill>
                <a:latin typeface="+mn-lt"/>
                <a:ea typeface="+mn-ea"/>
                <a:cs typeface="+mn-cs"/>
                <a:sym typeface="+mn-lt"/>
              </a:rPr>
              <a:t>Agenda</a:t>
            </a:r>
          </a:p>
        </p:txBody>
      </p:sp>
    </p:spTree>
    <p:extLst>
      <p:ext uri="{BB962C8B-B14F-4D97-AF65-F5344CB8AC3E}">
        <p14:creationId xmlns:p14="http://schemas.microsoft.com/office/powerpoint/2010/main" val="24374129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21377378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extBox 19"/>
          <p:cNvSpPr txBox="1"/>
          <p:nvPr userDrawn="1"/>
        </p:nvSpPr>
        <p:spPr>
          <a:xfrm>
            <a:off x="630000" y="2577934"/>
            <a:ext cx="2819400"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a:solidFill>
                  <a:schemeClr val="tx2"/>
                </a:solidFill>
                <a:latin typeface="+mn-lt"/>
                <a:ea typeface="+mn-ea"/>
                <a:cs typeface="+mn-cs"/>
                <a:sym typeface="+mn-lt"/>
              </a:rPr>
              <a:t>Table of contents</a:t>
            </a:r>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9" name="Picture 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63087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01238173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699201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9086594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121109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475376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91446427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51433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chemeClr val="tx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A18A6E2-76D7-47D8-A9D5-DA3422ED5E99}"/>
              </a:ext>
            </a:extLst>
          </p:cNvPr>
          <p:cNvSpPr txBox="1">
            <a:spLocks/>
          </p:cNvSpPr>
          <p:nvPr userDrawn="1"/>
        </p:nvSpPr>
        <p:spPr>
          <a:xfrm>
            <a:off x="152137" y="1018206"/>
            <a:ext cx="7465213" cy="8533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endParaRPr lang="en-US" sz="3200" b="0">
              <a:solidFill>
                <a:srgbClr val="A3CAE7"/>
              </a:solidFill>
              <a:latin typeface="+mn-lt"/>
            </a:endParaRPr>
          </a:p>
        </p:txBody>
      </p:sp>
      <p:cxnSp>
        <p:nvCxnSpPr>
          <p:cNvPr id="8" name="Straight Connector 7">
            <a:extLst>
              <a:ext uri="{FF2B5EF4-FFF2-40B4-BE49-F238E27FC236}">
                <a16:creationId xmlns:a16="http://schemas.microsoft.com/office/drawing/2014/main" id="{8E26AF11-919E-4207-948B-51075BD997C0}"/>
              </a:ext>
            </a:extLst>
          </p:cNvPr>
          <p:cNvCxnSpPr/>
          <p:nvPr userDrawn="1"/>
        </p:nvCxnSpPr>
        <p:spPr>
          <a:xfrm>
            <a:off x="4511659" y="295121"/>
            <a:ext cx="768096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C0EE2D0-827D-41BC-9DEF-59AAB9035DA4}"/>
              </a:ext>
            </a:extLst>
          </p:cNvPr>
          <p:cNvCxnSpPr>
            <a:cxnSpLocks/>
          </p:cNvCxnSpPr>
          <p:nvPr userDrawn="1"/>
        </p:nvCxnSpPr>
        <p:spPr>
          <a:xfrm>
            <a:off x="0" y="6665440"/>
            <a:ext cx="379781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594978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6337443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9477328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384022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001725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lvl1pPr algn="l">
              <a:defRPr>
                <a:solidFill>
                  <a:schemeClr val="tx1"/>
                </a:solidFill>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l">
              <a:buNone/>
              <a:defRPr>
                <a:solidFill>
                  <a:schemeClr val="bg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52562221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lgn="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062926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lgn="l">
              <a:defRPr sz="54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640">
                <a:solidFill>
                  <a:schemeClr val="bg1">
                    <a:lumMod val="50000"/>
                  </a:schemeClr>
                </a:solidFill>
              </a:defRPr>
            </a:lvl1pPr>
            <a:lvl2pPr marL="502920" indent="0">
              <a:buNone/>
              <a:defRPr sz="2200">
                <a:solidFill>
                  <a:schemeClr val="tx1">
                    <a:tint val="75000"/>
                  </a:schemeClr>
                </a:solidFill>
              </a:defRPr>
            </a:lvl2pPr>
            <a:lvl3pPr marL="1005840" indent="0">
              <a:buNone/>
              <a:defRPr sz="1980">
                <a:solidFill>
                  <a:schemeClr val="tx1">
                    <a:tint val="75000"/>
                  </a:schemeClr>
                </a:solidFill>
              </a:defRPr>
            </a:lvl3pPr>
            <a:lvl4pPr marL="1508760" indent="0">
              <a:buNone/>
              <a:defRPr sz="1760">
                <a:solidFill>
                  <a:schemeClr val="tx1">
                    <a:tint val="75000"/>
                  </a:schemeClr>
                </a:solidFill>
              </a:defRPr>
            </a:lvl4pPr>
            <a:lvl5pPr marL="2011680" indent="0">
              <a:buNone/>
              <a:defRPr sz="1760">
                <a:solidFill>
                  <a:schemeClr val="tx1">
                    <a:tint val="75000"/>
                  </a:schemeClr>
                </a:solidFill>
              </a:defRPr>
            </a:lvl5pPr>
            <a:lvl6pPr marL="2514600" indent="0">
              <a:buNone/>
              <a:defRPr sz="1760">
                <a:solidFill>
                  <a:schemeClr val="tx1">
                    <a:tint val="75000"/>
                  </a:schemeClr>
                </a:solidFill>
              </a:defRPr>
            </a:lvl6pPr>
            <a:lvl7pPr marL="3017520" indent="0">
              <a:buNone/>
              <a:defRPr sz="1760">
                <a:solidFill>
                  <a:schemeClr val="tx1">
                    <a:tint val="75000"/>
                  </a:schemeClr>
                </a:solidFill>
              </a:defRPr>
            </a:lvl7pPr>
            <a:lvl8pPr marL="3520440" indent="0">
              <a:buNone/>
              <a:defRPr sz="1760">
                <a:solidFill>
                  <a:schemeClr val="tx1">
                    <a:tint val="75000"/>
                  </a:schemeClr>
                </a:solidFill>
              </a:defRPr>
            </a:lvl8pPr>
            <a:lvl9pPr marL="4023360" indent="0">
              <a:buNone/>
              <a:defRPr sz="176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66431721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708231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844369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3909850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chemeClr val="tx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A18A6E2-76D7-47D8-A9D5-DA3422ED5E99}"/>
              </a:ext>
            </a:extLst>
          </p:cNvPr>
          <p:cNvSpPr txBox="1">
            <a:spLocks/>
          </p:cNvSpPr>
          <p:nvPr userDrawn="1"/>
        </p:nvSpPr>
        <p:spPr>
          <a:xfrm>
            <a:off x="152137" y="1018206"/>
            <a:ext cx="7465213" cy="8533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endParaRPr lang="en-US" sz="3200" b="0">
              <a:solidFill>
                <a:srgbClr val="A3CAE7"/>
              </a:solidFill>
              <a:latin typeface="+mn-lt"/>
            </a:endParaRPr>
          </a:p>
        </p:txBody>
      </p:sp>
    </p:spTree>
    <p:extLst>
      <p:ext uri="{BB962C8B-B14F-4D97-AF65-F5344CB8AC3E}">
        <p14:creationId xmlns:p14="http://schemas.microsoft.com/office/powerpoint/2010/main" val="12953898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34217"/>
            <a:ext cx="7592785" cy="321164"/>
          </a:xfrm>
          <a:prstGeom prst="rect">
            <a:avLst/>
          </a:prstGeom>
        </p:spPr>
      </p:pic>
      <p:sp>
        <p:nvSpPr>
          <p:cNvPr id="17" name="Rectangle 16"/>
          <p:cNvSpPr/>
          <p:nvPr/>
        </p:nvSpPr>
        <p:spPr bwMode="ltGray">
          <a:xfrm>
            <a:off x="0" y="134539"/>
            <a:ext cx="7592785" cy="2006451"/>
          </a:xfrm>
          <a:prstGeom prst="rect">
            <a:avLst/>
          </a:prstGeom>
          <a:solidFill>
            <a:srgbClr val="0060A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152137" y="295122"/>
            <a:ext cx="7440648" cy="853319"/>
          </a:xfrm>
        </p:spPr>
        <p:txBody>
          <a:bodyPr>
            <a:normAutofit/>
          </a:bodyPr>
          <a:lstStyle>
            <a:lvl1pPr>
              <a:defRPr sz="3200" b="1"/>
            </a:lvl1pPr>
          </a:lstStyle>
          <a:p>
            <a:r>
              <a:rPr lang="en-US"/>
              <a:t>Gretchen Homan, KAAP</a:t>
            </a:r>
          </a:p>
        </p:txBody>
      </p:sp>
      <p:sp>
        <p:nvSpPr>
          <p:cNvPr id="11" name="Title 1">
            <a:extLst>
              <a:ext uri="{FF2B5EF4-FFF2-40B4-BE49-F238E27FC236}">
                <a16:creationId xmlns:a16="http://schemas.microsoft.com/office/drawing/2014/main" id="{2A18A6E2-76D7-47D8-A9D5-DA3422ED5E99}"/>
              </a:ext>
            </a:extLst>
          </p:cNvPr>
          <p:cNvSpPr txBox="1">
            <a:spLocks/>
          </p:cNvSpPr>
          <p:nvPr userDrawn="1"/>
        </p:nvSpPr>
        <p:spPr>
          <a:xfrm>
            <a:off x="152137" y="1018206"/>
            <a:ext cx="7465213" cy="8533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endParaRPr lang="en-US" sz="3200" b="0">
              <a:solidFill>
                <a:srgbClr val="A3CAE7"/>
              </a:solidFill>
              <a:latin typeface="+mn-lt"/>
            </a:endParaRPr>
          </a:p>
        </p:txBody>
      </p:sp>
      <p:cxnSp>
        <p:nvCxnSpPr>
          <p:cNvPr id="8" name="Straight Connector 7">
            <a:extLst>
              <a:ext uri="{FF2B5EF4-FFF2-40B4-BE49-F238E27FC236}">
                <a16:creationId xmlns:a16="http://schemas.microsoft.com/office/drawing/2014/main" id="{8E26AF11-919E-4207-948B-51075BD997C0}"/>
              </a:ext>
            </a:extLst>
          </p:cNvPr>
          <p:cNvCxnSpPr/>
          <p:nvPr userDrawn="1"/>
        </p:nvCxnSpPr>
        <p:spPr>
          <a:xfrm>
            <a:off x="4511659" y="295121"/>
            <a:ext cx="768096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C0EE2D0-827D-41BC-9DEF-59AAB9035DA4}"/>
              </a:ext>
            </a:extLst>
          </p:cNvPr>
          <p:cNvCxnSpPr>
            <a:cxnSpLocks/>
          </p:cNvCxnSpPr>
          <p:nvPr userDrawn="1"/>
        </p:nvCxnSpPr>
        <p:spPr>
          <a:xfrm>
            <a:off x="0" y="6665440"/>
            <a:ext cx="379781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58032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34217"/>
            <a:ext cx="9334830" cy="321164"/>
          </a:xfrm>
          <a:prstGeom prst="rect">
            <a:avLst/>
          </a:prstGeom>
        </p:spPr>
      </p:pic>
      <p:sp>
        <p:nvSpPr>
          <p:cNvPr id="17" name="Rectangle 16"/>
          <p:cNvSpPr/>
          <p:nvPr/>
        </p:nvSpPr>
        <p:spPr bwMode="ltGray">
          <a:xfrm>
            <a:off x="-1" y="134539"/>
            <a:ext cx="9334831" cy="2006451"/>
          </a:xfrm>
          <a:prstGeom prst="rect">
            <a:avLst/>
          </a:prstGeom>
          <a:solidFill>
            <a:srgbClr val="0060A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152136" y="295122"/>
            <a:ext cx="9007767" cy="853319"/>
          </a:xfrm>
        </p:spPr>
        <p:txBody>
          <a:bodyPr>
            <a:normAutofit/>
          </a:bodyPr>
          <a:lstStyle>
            <a:lvl1pPr>
              <a:defRPr sz="3200" b="1"/>
            </a:lvl1pPr>
          </a:lstStyle>
          <a:p>
            <a:r>
              <a:rPr lang="en-US" b="0"/>
              <a:t>Incoming Funding &amp; Grant Development Chair</a:t>
            </a:r>
            <a:endParaRPr lang="en-US"/>
          </a:p>
        </p:txBody>
      </p:sp>
      <p:sp>
        <p:nvSpPr>
          <p:cNvPr id="11" name="Title 1">
            <a:extLst>
              <a:ext uri="{FF2B5EF4-FFF2-40B4-BE49-F238E27FC236}">
                <a16:creationId xmlns:a16="http://schemas.microsoft.com/office/drawing/2014/main" id="{2A18A6E2-76D7-47D8-A9D5-DA3422ED5E99}"/>
              </a:ext>
            </a:extLst>
          </p:cNvPr>
          <p:cNvSpPr txBox="1">
            <a:spLocks/>
          </p:cNvSpPr>
          <p:nvPr userDrawn="1"/>
        </p:nvSpPr>
        <p:spPr>
          <a:xfrm>
            <a:off x="152137" y="1018206"/>
            <a:ext cx="7465213" cy="8533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endParaRPr lang="en-US" sz="3200" b="0">
              <a:solidFill>
                <a:srgbClr val="A3CAE7"/>
              </a:solidFill>
              <a:latin typeface="+mn-lt"/>
            </a:endParaRPr>
          </a:p>
        </p:txBody>
      </p:sp>
      <p:cxnSp>
        <p:nvCxnSpPr>
          <p:cNvPr id="8" name="Straight Connector 7">
            <a:extLst>
              <a:ext uri="{FF2B5EF4-FFF2-40B4-BE49-F238E27FC236}">
                <a16:creationId xmlns:a16="http://schemas.microsoft.com/office/drawing/2014/main" id="{8E26AF11-919E-4207-948B-51075BD997C0}"/>
              </a:ext>
            </a:extLst>
          </p:cNvPr>
          <p:cNvCxnSpPr/>
          <p:nvPr userDrawn="1"/>
        </p:nvCxnSpPr>
        <p:spPr>
          <a:xfrm>
            <a:off x="4511659" y="295121"/>
            <a:ext cx="768096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C0EE2D0-827D-41BC-9DEF-59AAB9035DA4}"/>
              </a:ext>
            </a:extLst>
          </p:cNvPr>
          <p:cNvCxnSpPr>
            <a:cxnSpLocks/>
          </p:cNvCxnSpPr>
          <p:nvPr userDrawn="1"/>
        </p:nvCxnSpPr>
        <p:spPr>
          <a:xfrm>
            <a:off x="0" y="6665440"/>
            <a:ext cx="379781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63036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510679"/>
            <a:ext cx="5669279" cy="321164"/>
          </a:xfrm>
          <a:prstGeom prst="rect">
            <a:avLst/>
          </a:prstGeom>
        </p:spPr>
      </p:pic>
      <p:sp>
        <p:nvSpPr>
          <p:cNvPr id="17" name="Rectangle 16"/>
          <p:cNvSpPr/>
          <p:nvPr/>
        </p:nvSpPr>
        <p:spPr bwMode="ltGray">
          <a:xfrm>
            <a:off x="0" y="1306619"/>
            <a:ext cx="5669280" cy="4244761"/>
          </a:xfrm>
          <a:prstGeom prst="rect">
            <a:avLst/>
          </a:prstGeom>
          <a:solidFill>
            <a:srgbClr val="0060A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256035" y="1791755"/>
            <a:ext cx="5142901" cy="853319"/>
          </a:xfrm>
        </p:spPr>
        <p:txBody>
          <a:bodyPr>
            <a:normAutofit/>
          </a:bodyPr>
          <a:lstStyle>
            <a:lvl1pPr>
              <a:defRPr sz="3200" b="1"/>
            </a:lvl1pPr>
          </a:lstStyle>
          <a:p>
            <a:r>
              <a:rPr lang="en-US" b="0"/>
              <a:t>Incoming Funding &amp; Grant Development Chair</a:t>
            </a:r>
            <a:endParaRPr lang="en-US"/>
          </a:p>
        </p:txBody>
      </p:sp>
      <p:sp>
        <p:nvSpPr>
          <p:cNvPr id="11" name="Title 1">
            <a:extLst>
              <a:ext uri="{FF2B5EF4-FFF2-40B4-BE49-F238E27FC236}">
                <a16:creationId xmlns:a16="http://schemas.microsoft.com/office/drawing/2014/main" id="{2A18A6E2-76D7-47D8-A9D5-DA3422ED5E99}"/>
              </a:ext>
            </a:extLst>
          </p:cNvPr>
          <p:cNvSpPr txBox="1">
            <a:spLocks/>
          </p:cNvSpPr>
          <p:nvPr userDrawn="1"/>
        </p:nvSpPr>
        <p:spPr>
          <a:xfrm>
            <a:off x="152137" y="1018206"/>
            <a:ext cx="7465213" cy="8533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endParaRPr lang="en-US" sz="3200" b="0">
              <a:solidFill>
                <a:srgbClr val="A3CAE7"/>
              </a:solidFill>
              <a:latin typeface="+mn-lt"/>
            </a:endParaRPr>
          </a:p>
        </p:txBody>
      </p:sp>
      <p:cxnSp>
        <p:nvCxnSpPr>
          <p:cNvPr id="8" name="Straight Connector 7">
            <a:extLst>
              <a:ext uri="{FF2B5EF4-FFF2-40B4-BE49-F238E27FC236}">
                <a16:creationId xmlns:a16="http://schemas.microsoft.com/office/drawing/2014/main" id="{8E26AF11-919E-4207-948B-51075BD997C0}"/>
              </a:ext>
            </a:extLst>
          </p:cNvPr>
          <p:cNvCxnSpPr/>
          <p:nvPr userDrawn="1"/>
        </p:nvCxnSpPr>
        <p:spPr>
          <a:xfrm>
            <a:off x="4511659" y="342827"/>
            <a:ext cx="768096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C0EE2D0-827D-41BC-9DEF-59AAB9035DA4}"/>
              </a:ext>
            </a:extLst>
          </p:cNvPr>
          <p:cNvCxnSpPr>
            <a:cxnSpLocks/>
          </p:cNvCxnSpPr>
          <p:nvPr userDrawn="1"/>
        </p:nvCxnSpPr>
        <p:spPr>
          <a:xfrm>
            <a:off x="0" y="6514370"/>
            <a:ext cx="379781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2724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6065"/>
            <a:ext cx="12192000" cy="321164"/>
          </a:xfrm>
          <a:prstGeom prst="rect">
            <a:avLst/>
          </a:prstGeom>
        </p:spPr>
      </p:pic>
      <p:sp>
        <p:nvSpPr>
          <p:cNvPr id="17" name="Rectangle 16"/>
          <p:cNvSpPr/>
          <p:nvPr/>
        </p:nvSpPr>
        <p:spPr bwMode="ltGray">
          <a:xfrm>
            <a:off x="-1" y="70932"/>
            <a:ext cx="12192001" cy="1233084"/>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149223" y="254832"/>
            <a:ext cx="10950797" cy="853319"/>
          </a:xfrm>
        </p:spPr>
        <p:txBody>
          <a:bodyPr>
            <a:normAutofit/>
          </a:bodyPr>
          <a:lstStyle>
            <a:lvl1pPr>
              <a:defRPr sz="3200" b="1">
                <a:solidFill>
                  <a:srgbClr val="A3CAE7"/>
                </a:solidFill>
              </a:defRPr>
            </a:lvl1pPr>
          </a:lstStyle>
          <a:p>
            <a:r>
              <a:rPr lang="en-US"/>
              <a:t>IKC Members Remaining on the Board in New Positions</a:t>
            </a:r>
          </a:p>
        </p:txBody>
      </p:sp>
      <p:sp>
        <p:nvSpPr>
          <p:cNvPr id="11" name="Title 1">
            <a:extLst>
              <a:ext uri="{FF2B5EF4-FFF2-40B4-BE49-F238E27FC236}">
                <a16:creationId xmlns:a16="http://schemas.microsoft.com/office/drawing/2014/main" id="{2A18A6E2-76D7-47D8-A9D5-DA3422ED5E99}"/>
              </a:ext>
            </a:extLst>
          </p:cNvPr>
          <p:cNvSpPr txBox="1">
            <a:spLocks/>
          </p:cNvSpPr>
          <p:nvPr userDrawn="1"/>
        </p:nvSpPr>
        <p:spPr>
          <a:xfrm>
            <a:off x="152137" y="1018206"/>
            <a:ext cx="7465213" cy="8533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endParaRPr lang="en-US" sz="3200" b="0">
              <a:solidFill>
                <a:srgbClr val="A3CAE7"/>
              </a:solidFill>
              <a:latin typeface="+mn-lt"/>
            </a:endParaRPr>
          </a:p>
        </p:txBody>
      </p:sp>
      <p:cxnSp>
        <p:nvCxnSpPr>
          <p:cNvPr id="8" name="Straight Connector 7">
            <a:extLst>
              <a:ext uri="{FF2B5EF4-FFF2-40B4-BE49-F238E27FC236}">
                <a16:creationId xmlns:a16="http://schemas.microsoft.com/office/drawing/2014/main" id="{8E26AF11-919E-4207-948B-51075BD997C0}"/>
              </a:ext>
            </a:extLst>
          </p:cNvPr>
          <p:cNvCxnSpPr/>
          <p:nvPr userDrawn="1"/>
        </p:nvCxnSpPr>
        <p:spPr>
          <a:xfrm>
            <a:off x="6339840" y="254832"/>
            <a:ext cx="585216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84232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3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0956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510554"/>
            <a:ext cx="1602997" cy="144270"/>
          </a:xfrm>
          <a:prstGeom prst="rect">
            <a:avLst/>
          </a:prstGeom>
        </p:spPr>
      </p:pic>
      <p:sp>
        <p:nvSpPr>
          <p:cNvPr id="17" name="Rectangle 16"/>
          <p:cNvSpPr/>
          <p:nvPr/>
        </p:nvSpPr>
        <p:spPr bwMode="ltGray">
          <a:xfrm>
            <a:off x="1" y="148920"/>
            <a:ext cx="10437812" cy="1368198"/>
          </a:xfrm>
          <a:prstGeom prst="rect">
            <a:avLst/>
          </a:prstGeom>
          <a:solidFill>
            <a:srgbClr val="0060A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14892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17500" y="295122"/>
            <a:ext cx="9613861" cy="1080938"/>
          </a:xfrm>
        </p:spPr>
        <p:txBody>
          <a:bodyPr/>
          <a:lstStyle/>
          <a:p>
            <a:r>
              <a:rPr lang="en-US"/>
              <a:t>Click to edit Master title style</a:t>
            </a:r>
          </a:p>
        </p:txBody>
      </p:sp>
      <p:sp>
        <p:nvSpPr>
          <p:cNvPr id="3" name="Content Placeholder 2"/>
          <p:cNvSpPr>
            <a:spLocks noGrp="1"/>
          </p:cNvSpPr>
          <p:nvPr>
            <p:ph idx="1"/>
          </p:nvPr>
        </p:nvSpPr>
        <p:spPr>
          <a:xfrm>
            <a:off x="617499" y="1770191"/>
            <a:ext cx="9613861" cy="3599316"/>
          </a:xfrm>
        </p:spPr>
        <p:txBody>
          <a:bodyPr/>
          <a:lstStyle>
            <a:lvl1pPr>
              <a:defRPr>
                <a:solidFill>
                  <a:srgbClr val="292929"/>
                </a:solidFill>
              </a:defRPr>
            </a:lvl1pPr>
            <a:lvl2pPr>
              <a:defRPr>
                <a:solidFill>
                  <a:srgbClr val="292929"/>
                </a:solidFill>
              </a:defRPr>
            </a:lvl2pPr>
            <a:lvl3pPr>
              <a:defRPr>
                <a:solidFill>
                  <a:srgbClr val="292929"/>
                </a:solidFill>
              </a:defRPr>
            </a:lvl3pPr>
            <a:lvl4pPr>
              <a:defRPr>
                <a:solidFill>
                  <a:srgbClr val="292929"/>
                </a:solidFill>
              </a:defRPr>
            </a:lvl4pPr>
            <a:lvl5pPr>
              <a:defRPr>
                <a:solidFill>
                  <a:srgbClr val="29292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DE42F4-6EEF-4EF7-8ED4-2208F0F89A08}" type="datetimeFigureOut">
              <a:rPr lang="en-US" dirty="0"/>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810248" y="295122"/>
            <a:ext cx="1154151" cy="1090789"/>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1448230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1_Title and Content">
    <p:bg>
      <p:bgPr>
        <a:solidFill>
          <a:schemeClr val="tx1">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DE42F4-6EEF-4EF7-8ED4-2208F0F89A08}" type="datetimeFigureOut">
              <a:rPr lang="en-US" dirty="0"/>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4200718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rgbClr val="29292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8ABE3C1-DBE1-495D-B57B-2849774B866A}" type="datetimeFigureOut">
              <a:rPr lang="en-US" dirty="0"/>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2495482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DE42F4-6EEF-4EF7-8ED4-2208F0F89A08}" type="datetimeFigureOut">
              <a:rPr lang="en-US" dirty="0"/>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3251415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0578ACC-22D6-47C1-A373-4FD133E34F3C}" type="datetimeFigureOut">
              <a:rPr lang="en-US" dirty="0"/>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5373311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16645" y="2883606"/>
            <a:ext cx="5958709" cy="1090788"/>
          </a:xfrm>
        </p:spPr>
        <p:txBody>
          <a:bodyPr anchor="ctr">
            <a:noAutofit/>
          </a:bodyPr>
          <a:lstStyle>
            <a:lvl1pPr algn="ctr">
              <a:defRPr sz="8000"/>
            </a:lvl1pPr>
          </a:lstStyle>
          <a:p>
            <a:r>
              <a:rPr lang="en-US"/>
              <a:t>Questions?</a:t>
            </a:r>
          </a:p>
        </p:txBody>
      </p:sp>
      <p:sp>
        <p:nvSpPr>
          <p:cNvPr id="16" name="Rectangle 15">
            <a:extLst>
              <a:ext uri="{FF2B5EF4-FFF2-40B4-BE49-F238E27FC236}">
                <a16:creationId xmlns:a16="http://schemas.microsoft.com/office/drawing/2014/main" id="{EA17A0E0-528E-4619-8B66-80A2125E748F}"/>
              </a:ext>
            </a:extLst>
          </p:cNvPr>
          <p:cNvSpPr/>
          <p:nvPr userDrawn="1"/>
        </p:nvSpPr>
        <p:spPr>
          <a:xfrm>
            <a:off x="0" y="6032634"/>
            <a:ext cx="12188823" cy="87465"/>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555D165E-9465-4327-B2C2-AF479087C5F6}"/>
              </a:ext>
            </a:extLst>
          </p:cNvPr>
          <p:cNvSpPr/>
          <p:nvPr userDrawn="1"/>
        </p:nvSpPr>
        <p:spPr>
          <a:xfrm>
            <a:off x="-3177" y="6177515"/>
            <a:ext cx="12192000" cy="531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F23A37B-EABD-4509-AEC7-32726A9699C4}"/>
              </a:ext>
            </a:extLst>
          </p:cNvPr>
          <p:cNvSpPr/>
          <p:nvPr userDrawn="1"/>
        </p:nvSpPr>
        <p:spPr bwMode="ltGray">
          <a:xfrm>
            <a:off x="0" y="6326371"/>
            <a:ext cx="12192000" cy="564345"/>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252678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0320" y="2336873"/>
            <a:ext cx="46983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94123" y="2336873"/>
            <a:ext cx="47000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E5A6C69-6797-4E8A-BF37-F2C3751466E9}" type="datetimeFigureOut">
              <a:rPr lang="en-US" dirty="0"/>
              <a:t>11/16/2023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5355461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82014A1-A632-4878-A0D3-F52BA7563730}" type="datetimeFigureOut">
              <a:rPr lang="en-US" dirty="0"/>
              <a:t>11/16/2023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2219928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11/16/2023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735241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p>
        </p:txBody>
      </p:sp>
      <p:sp>
        <p:nvSpPr>
          <p:cNvPr id="3" name="Content Placeholder 2"/>
          <p:cNvSpPr>
            <a:spLocks noGrp="1"/>
          </p:cNvSpPr>
          <p:nvPr>
            <p:ph idx="1"/>
          </p:nvPr>
        </p:nvSpPr>
        <p:spPr>
          <a:xfrm>
            <a:off x="4685846" y="2336873"/>
            <a:ext cx="5608336" cy="35993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331444B-B92B-4E27-8C94-BB93EAF5CB18}" type="datetimeFigureOut">
              <a:rPr lang="en-US" dirty="0"/>
              <a:t>11/16/2023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8634749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63EFA5E-FA76-400D-B3DC-F0BA90E6D107}" type="datetimeFigureOut">
              <a:rPr lang="en-US" dirty="0"/>
              <a:t>11/16/2023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8738975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46C117F-5CCF-4837-BE5F-2B92066CAFAF}" type="datetimeFigureOut">
              <a:rPr lang="en-US" dirty="0"/>
              <a:t>11/16/2023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5584789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EB90BD-B6CE-46B7-997F-7313B992CCDC}" type="datetimeFigureOut">
              <a:rPr lang="en-US" dirty="0"/>
              <a:t>11/16/2023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487387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09549"/>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510543"/>
            <a:ext cx="1602997" cy="144270"/>
          </a:xfrm>
          <a:prstGeom prst="rect">
            <a:avLst/>
          </a:prstGeom>
        </p:spPr>
      </p:pic>
      <p:sp>
        <p:nvSpPr>
          <p:cNvPr id="8" name="Rectangle 7"/>
          <p:cNvSpPr/>
          <p:nvPr/>
        </p:nvSpPr>
        <p:spPr bwMode="ltGray">
          <a:xfrm>
            <a:off x="0" y="148909"/>
            <a:ext cx="10437812" cy="1368198"/>
          </a:xfrm>
          <a:prstGeom prst="rect">
            <a:avLst/>
          </a:prstGeom>
          <a:solidFill>
            <a:srgbClr val="29292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148909"/>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292537"/>
            <a:ext cx="9613861" cy="1080938"/>
          </a:xfrm>
        </p:spPr>
        <p:txBody>
          <a:bodyPr/>
          <a:lstStyle/>
          <a:p>
            <a:r>
              <a:rPr lang="en-US"/>
              <a:t>Click to edit Master title style</a:t>
            </a:r>
          </a:p>
        </p:txBody>
      </p:sp>
      <p:sp>
        <p:nvSpPr>
          <p:cNvPr id="5" name="Slide Number Placeholder 4"/>
          <p:cNvSpPr>
            <a:spLocks noGrp="1"/>
          </p:cNvSpPr>
          <p:nvPr>
            <p:ph type="sldNum" sz="quarter" idx="12"/>
          </p:nvPr>
        </p:nvSpPr>
        <p:spPr>
          <a:xfrm>
            <a:off x="10810248" y="284332"/>
            <a:ext cx="1154151" cy="1090789"/>
          </a:xfrm>
        </p:spPr>
        <p:txBody>
          <a:bodyPr/>
          <a:lstStyle/>
          <a:p>
            <a:fld id="{6D22F896-40B5-4ADD-8801-0D06FADFA095}" type="slidenum">
              <a:rPr lang="en-US" dirty="0"/>
              <a:t>‹#›</a:t>
            </a:fld>
            <a:endParaRPr lang="en-US"/>
          </a:p>
        </p:txBody>
      </p:sp>
      <p:sp>
        <p:nvSpPr>
          <p:cNvPr id="11" name="Content Placeholder 2">
            <a:extLst>
              <a:ext uri="{FF2B5EF4-FFF2-40B4-BE49-F238E27FC236}">
                <a16:creationId xmlns:a16="http://schemas.microsoft.com/office/drawing/2014/main" id="{E52913DF-716E-438F-82EF-467CE2130118}"/>
              </a:ext>
            </a:extLst>
          </p:cNvPr>
          <p:cNvSpPr>
            <a:spLocks noGrp="1"/>
          </p:cNvSpPr>
          <p:nvPr>
            <p:ph idx="1"/>
          </p:nvPr>
        </p:nvSpPr>
        <p:spPr>
          <a:xfrm>
            <a:off x="617499" y="1770191"/>
            <a:ext cx="9613861" cy="35993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80851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DB9D11F-B188-461D-B23F-39381795C052}" type="datetimeFigureOut">
              <a:rPr lang="en-US" dirty="0"/>
              <a:t>11/16/2023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a:solidFill>
                  <a:schemeClr val="tx1"/>
                </a:solidFill>
                <a:effectLst/>
              </a:rPr>
              <a:t>”</a:t>
            </a:r>
          </a:p>
        </p:txBody>
      </p:sp>
    </p:spTree>
    <p:extLst>
      <p:ext uri="{BB962C8B-B14F-4D97-AF65-F5344CB8AC3E}">
        <p14:creationId xmlns:p14="http://schemas.microsoft.com/office/powerpoint/2010/main" val="31449550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2E6D8D9-55A2-4063-B0F3-121F44549695}" type="datetimeFigureOut">
              <a:rPr lang="en-US" dirty="0"/>
              <a:t>11/16/2023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606099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D4B24536-994D-4021-A283-9F449C0DB509}" type="datetimeFigureOut">
              <a:rPr lang="en-US" dirty="0"/>
              <a:t>11/16/2023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9397639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3CBBBB78-C96F-47B7-AB17-D852CA960AC9}" type="datetimeFigureOut">
              <a:rPr lang="en-US" dirty="0"/>
              <a:t>11/16/2023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40787807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A3F48C-C7C6-4055-9F49-3777875E72AE}" type="datetimeFigureOut">
              <a:rPr lang="en-US" dirty="0"/>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4970900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11/16/2023</a:t>
            </a:fld>
            <a:endParaRPr lang="en-US"/>
          </a:p>
        </p:txBody>
      </p:sp>
      <p:sp>
        <p:nvSpPr>
          <p:cNvPr id="5" name="Footer Placeholder 4"/>
          <p:cNvSpPr>
            <a:spLocks noGrp="1"/>
          </p:cNvSpPr>
          <p:nvPr>
            <p:ph type="ftr" sz="quarter" idx="11"/>
          </p:nvPr>
        </p:nvSpPr>
        <p:spPr>
          <a:xfrm>
            <a:off x="680321" y="5936188"/>
            <a:ext cx="6126805" cy="365125"/>
          </a:xfrm>
        </p:spPr>
        <p:txBody>
          <a:bodyPr/>
          <a:lstStyle/>
          <a:p>
            <a:endParaRPr lang="en-US"/>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a:p>
        </p:txBody>
      </p:sp>
    </p:spTree>
    <p:extLst>
      <p:ext uri="{BB962C8B-B14F-4D97-AF65-F5344CB8AC3E}">
        <p14:creationId xmlns:p14="http://schemas.microsoft.com/office/powerpoint/2010/main" val="25626213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41837795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54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38" name="Picture 37">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6">
            <a:duotone>
              <a:schemeClr val="accent4">
                <a:shade val="45000"/>
                <a:satMod val="135000"/>
              </a:schemeClr>
              <a:prstClr val="white"/>
            </a:duotone>
            <a:extLst>
              <a:ext uri="{28A0092B-C50C-407E-A947-70E740481C1C}">
                <a14:useLocalDpi xmlns:a14="http://schemas.microsoft.com/office/drawing/2010/main"/>
              </a:ext>
            </a:extLst>
          </a:blip>
          <a:srcRect l="-4629" r="-1"/>
          <a:stretch/>
        </p:blipFill>
        <p:spPr>
          <a:xfrm>
            <a:off x="-206828" y="128361"/>
            <a:ext cx="5817448" cy="5700254"/>
          </a:xfrm>
          <a:prstGeom prst="rect">
            <a:avLst/>
          </a:prstGeom>
        </p:spPr>
      </p:pic>
      <p:sp>
        <p:nvSpPr>
          <p:cNvPr id="39" name="Rectangle 38">
            <a:extLst>
              <a:ext uri="{FF2B5EF4-FFF2-40B4-BE49-F238E27FC236}">
                <a16:creationId xmlns:a16="http://schemas.microsoft.com/office/drawing/2014/main" id="{881B43F1-6827-47EF-9941-837D4BAC2F92}"/>
              </a:ext>
            </a:extLst>
          </p:cNvPr>
          <p:cNvSpPr/>
          <p:nvPr userDrawn="1"/>
        </p:nvSpPr>
        <p:spPr>
          <a:xfrm>
            <a:off x="228599" y="234095"/>
            <a:ext cx="5301343" cy="5315899"/>
          </a:xfrm>
          <a:prstGeom prst="rect">
            <a:avLst/>
          </a:prstGeom>
          <a:solidFill>
            <a:srgbClr val="FFFFFF">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6">
            <a:extLst>
              <a:ext uri="{FF2B5EF4-FFF2-40B4-BE49-F238E27FC236}">
                <a16:creationId xmlns:a16="http://schemas.microsoft.com/office/drawing/2014/main" id="{0AD75D50-CCB4-451E-A7A0-BB659993387C}"/>
              </a:ext>
            </a:extLst>
          </p:cNvPr>
          <p:cNvSpPr/>
          <p:nvPr userDrawn="1"/>
        </p:nvSpPr>
        <p:spPr>
          <a:xfrm flipH="1">
            <a:off x="3984172" y="0"/>
            <a:ext cx="8207828" cy="6865373"/>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 name="connsiteX0" fmla="*/ 0 w 9314876"/>
              <a:gd name="connsiteY0" fmla="*/ 0 h 719091"/>
              <a:gd name="connsiteX1" fmla="*/ 7297446 w 9314876"/>
              <a:gd name="connsiteY1" fmla="*/ 0 h 719091"/>
              <a:gd name="connsiteX2" fmla="*/ 9314876 w 9314876"/>
              <a:gd name="connsiteY2" fmla="*/ 719091 h 719091"/>
              <a:gd name="connsiteX3" fmla="*/ 0 w 9314876"/>
              <a:gd name="connsiteY3" fmla="*/ 719091 h 719091"/>
              <a:gd name="connsiteX4" fmla="*/ 0 w 9314876"/>
              <a:gd name="connsiteY4" fmla="*/ 0 h 719091"/>
              <a:gd name="connsiteX0" fmla="*/ 0 w 9314876"/>
              <a:gd name="connsiteY0" fmla="*/ 0 h 719091"/>
              <a:gd name="connsiteX1" fmla="*/ 5780280 w 9314876"/>
              <a:gd name="connsiteY1" fmla="*/ 0 h 719091"/>
              <a:gd name="connsiteX2" fmla="*/ 9314876 w 9314876"/>
              <a:gd name="connsiteY2" fmla="*/ 719091 h 719091"/>
              <a:gd name="connsiteX3" fmla="*/ 0 w 9314876"/>
              <a:gd name="connsiteY3" fmla="*/ 719091 h 719091"/>
              <a:gd name="connsiteX4" fmla="*/ 0 w 931487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876" h="719091">
                <a:moveTo>
                  <a:pt x="0" y="0"/>
                </a:moveTo>
                <a:lnTo>
                  <a:pt x="5780280" y="0"/>
                </a:lnTo>
                <a:lnTo>
                  <a:pt x="9314876"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7DC743B9-7336-400E-BA85-32B4625CB3B1}"/>
              </a:ext>
            </a:extLst>
          </p:cNvPr>
          <p:cNvCxnSpPr>
            <a:cxnSpLocks/>
          </p:cNvCxnSpPr>
          <p:nvPr userDrawn="1"/>
        </p:nvCxnSpPr>
        <p:spPr>
          <a:xfrm flipH="1">
            <a:off x="3984172" y="-348343"/>
            <a:ext cx="3352799" cy="7500257"/>
          </a:xfrm>
          <a:prstGeom prst="line">
            <a:avLst/>
          </a:prstGeom>
          <a:ln w="38100">
            <a:solidFill>
              <a:srgbClr val="EDAE1D"/>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CE03D2A-75EA-4556-8607-5684B6FCB788}"/>
              </a:ext>
            </a:extLst>
          </p:cNvPr>
          <p:cNvCxnSpPr>
            <a:cxnSpLocks/>
          </p:cNvCxnSpPr>
          <p:nvPr userDrawn="1"/>
        </p:nvCxnSpPr>
        <p:spPr>
          <a:xfrm flipH="1">
            <a:off x="4105024" y="-321129"/>
            <a:ext cx="3352799" cy="7500257"/>
          </a:xfrm>
          <a:prstGeom prst="line">
            <a:avLst/>
          </a:prstGeom>
          <a:ln w="19050">
            <a:solidFill>
              <a:srgbClr val="EDAE1D"/>
            </a:solidFill>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5442CF41-30A6-4F2C-94AC-57500F56FA9B}"/>
              </a:ext>
            </a:extLst>
          </p:cNvPr>
          <p:cNvGrpSpPr/>
          <p:nvPr userDrawn="1"/>
        </p:nvGrpSpPr>
        <p:grpSpPr>
          <a:xfrm rot="6853713">
            <a:off x="205697" y="6574956"/>
            <a:ext cx="8544665" cy="97898"/>
            <a:chOff x="3724275" y="1070092"/>
            <a:chExt cx="8544665" cy="97898"/>
          </a:xfrm>
        </p:grpSpPr>
        <p:cxnSp>
          <p:nvCxnSpPr>
            <p:cNvPr id="44" name="Straight Connector 43">
              <a:extLst>
                <a:ext uri="{FF2B5EF4-FFF2-40B4-BE49-F238E27FC236}">
                  <a16:creationId xmlns:a16="http://schemas.microsoft.com/office/drawing/2014/main" id="{3113059E-30D8-4E91-87A3-26AC29ED3EBD}"/>
                </a:ext>
              </a:extLst>
            </p:cNvPr>
            <p:cNvCxnSpPr/>
            <p:nvPr/>
          </p:nvCxnSpPr>
          <p:spPr>
            <a:xfrm>
              <a:off x="4500979" y="1118586"/>
              <a:ext cx="7767961" cy="0"/>
            </a:xfrm>
            <a:prstGeom prst="line">
              <a:avLst/>
            </a:prstGeom>
            <a:ln w="12700"/>
          </p:spPr>
          <p:style>
            <a:lnRef idx="1">
              <a:schemeClr val="accent4"/>
            </a:lnRef>
            <a:fillRef idx="0">
              <a:schemeClr val="accent4"/>
            </a:fillRef>
            <a:effectRef idx="0">
              <a:schemeClr val="accent4"/>
            </a:effectRef>
            <a:fontRef idx="minor">
              <a:schemeClr val="tx1"/>
            </a:fontRef>
          </p:style>
        </p:cxnSp>
        <p:sp>
          <p:nvSpPr>
            <p:cNvPr id="45" name="Rectangle 11">
              <a:extLst>
                <a:ext uri="{FF2B5EF4-FFF2-40B4-BE49-F238E27FC236}">
                  <a16:creationId xmlns:a16="http://schemas.microsoft.com/office/drawing/2014/main" id="{78A9BC07-FEBC-458C-AA5E-6238D3DC31AF}"/>
                </a:ext>
              </a:extLst>
            </p:cNvPr>
            <p:cNvSpPr/>
            <p:nvPr/>
          </p:nvSpPr>
          <p:spPr>
            <a:xfrm>
              <a:off x="4117181"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a:solidFill>
                <a:srgbClr val="EDAE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Arrow Connector 45">
              <a:extLst>
                <a:ext uri="{FF2B5EF4-FFF2-40B4-BE49-F238E27FC236}">
                  <a16:creationId xmlns:a16="http://schemas.microsoft.com/office/drawing/2014/main" id="{7A5832DE-830D-4AA1-864D-A7D9E8C5AC94}"/>
                </a:ext>
              </a:extLst>
            </p:cNvPr>
            <p:cNvCxnSpPr/>
            <p:nvPr/>
          </p:nvCxnSpPr>
          <p:spPr>
            <a:xfrm flipH="1">
              <a:off x="3724275" y="1070092"/>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2BB54D2B-836D-435C-A643-B70CC4B7A7D4}"/>
                </a:ext>
              </a:extLst>
            </p:cNvPr>
            <p:cNvCxnSpPr/>
            <p:nvPr/>
          </p:nvCxnSpPr>
          <p:spPr>
            <a:xfrm flipH="1">
              <a:off x="3774281" y="1122066"/>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0951AB87-165C-43EC-865E-5762F4082717}"/>
                </a:ext>
              </a:extLst>
            </p:cNvPr>
            <p:cNvCxnSpPr/>
            <p:nvPr/>
          </p:nvCxnSpPr>
          <p:spPr>
            <a:xfrm flipH="1">
              <a:off x="3724275" y="1167990"/>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6" name="Text Placeholder 5"/>
          <p:cNvSpPr>
            <a:spLocks noGrp="1"/>
          </p:cNvSpPr>
          <p:nvPr>
            <p:ph type="body" sz="quarter" idx="10" hasCustomPrompt="1"/>
          </p:nvPr>
        </p:nvSpPr>
        <p:spPr>
          <a:xfrm>
            <a:off x="6136274" y="2928606"/>
            <a:ext cx="5827128" cy="502702"/>
          </a:xfrm>
        </p:spPr>
        <p:txBody>
          <a:bodyPr lIns="91440" tIns="45720" rIns="91440" bIns="45720"/>
          <a:lstStyle>
            <a:lvl1pPr algn="ctr">
              <a:lnSpc>
                <a:spcPct val="100000"/>
              </a:lnSpc>
              <a:buFontTx/>
              <a:buNone/>
              <a:defRPr sz="3200" b="1">
                <a:solidFill>
                  <a:schemeClr val="accent3"/>
                </a:solidFill>
                <a:latin typeface="Cambria" panose="02040503050406030204" pitchFamily="18" charset="0"/>
                <a:ea typeface="Cambria" panose="02040503050406030204" pitchFamily="18" charset="0"/>
              </a:defRPr>
            </a:lvl1pPr>
          </a:lstStyle>
          <a:p>
            <a:pPr lvl="0"/>
            <a:r>
              <a:rPr lang="en-US"/>
              <a:t>Title</a:t>
            </a:r>
          </a:p>
        </p:txBody>
      </p:sp>
      <p:sp>
        <p:nvSpPr>
          <p:cNvPr id="36" name="Text Placeholder 5"/>
          <p:cNvSpPr>
            <a:spLocks noGrp="1"/>
          </p:cNvSpPr>
          <p:nvPr>
            <p:ph type="body" sz="quarter" idx="11" hasCustomPrompt="1"/>
          </p:nvPr>
        </p:nvSpPr>
        <p:spPr>
          <a:xfrm>
            <a:off x="6136274" y="3470657"/>
            <a:ext cx="5827128" cy="502702"/>
          </a:xfrm>
        </p:spPr>
        <p:txBody>
          <a:bodyPr lIns="91440" tIns="45720" rIns="91440" bIns="45720"/>
          <a:lstStyle>
            <a:lvl1pPr algn="ctr">
              <a:lnSpc>
                <a:spcPct val="100000"/>
              </a:lnSpc>
              <a:buFontTx/>
              <a:buNone/>
              <a:defRPr sz="3200" b="1">
                <a:solidFill>
                  <a:schemeClr val="bg1"/>
                </a:solidFill>
                <a:latin typeface="Cambria" panose="02040503050406030204" pitchFamily="18" charset="0"/>
                <a:ea typeface="Cambria" panose="02040503050406030204" pitchFamily="18" charset="0"/>
              </a:defRPr>
            </a:lvl1pPr>
          </a:lstStyle>
          <a:p>
            <a:pPr lvl="0"/>
            <a:r>
              <a:rPr lang="en-US"/>
              <a:t>Subtitle</a:t>
            </a:r>
          </a:p>
        </p:txBody>
      </p:sp>
      <p:sp>
        <p:nvSpPr>
          <p:cNvPr id="37" name="Text Placeholder 5"/>
          <p:cNvSpPr>
            <a:spLocks noGrp="1"/>
          </p:cNvSpPr>
          <p:nvPr>
            <p:ph type="body" sz="quarter" idx="12" hasCustomPrompt="1"/>
          </p:nvPr>
        </p:nvSpPr>
        <p:spPr>
          <a:xfrm>
            <a:off x="6136274" y="4012707"/>
            <a:ext cx="5827128" cy="424004"/>
          </a:xfrm>
        </p:spPr>
        <p:txBody>
          <a:bodyPr lIns="91440" tIns="45720" rIns="91440" bIns="45720"/>
          <a:lstStyle>
            <a:lvl1pPr algn="ctr">
              <a:lnSpc>
                <a:spcPct val="100000"/>
              </a:lnSpc>
              <a:buFontTx/>
              <a:buNone/>
              <a:defRPr sz="2800" b="1">
                <a:solidFill>
                  <a:schemeClr val="accent3"/>
                </a:solidFill>
                <a:latin typeface="Cambria" panose="02040503050406030204" pitchFamily="18" charset="0"/>
                <a:ea typeface="Cambria" panose="02040503050406030204" pitchFamily="18" charset="0"/>
              </a:defRPr>
            </a:lvl1pPr>
          </a:lstStyle>
          <a:p>
            <a:pPr lvl="0"/>
            <a:r>
              <a:rPr lang="en-US"/>
              <a:t>Date</a:t>
            </a:r>
          </a:p>
        </p:txBody>
      </p:sp>
    </p:spTree>
    <p:extLst>
      <p:ext uri="{BB962C8B-B14F-4D97-AF65-F5344CB8AC3E}">
        <p14:creationId xmlns:p14="http://schemas.microsoft.com/office/powerpoint/2010/main" val="28762023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lient 1">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8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6" name="Picture 5" descr="A close up of a logo&#10;&#10;Description automatically generated">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6">
            <a:duotone>
              <a:srgbClr val="FFC000">
                <a:shade val="45000"/>
                <a:satMod val="135000"/>
              </a:srgbClr>
              <a:prstClr val="white"/>
            </a:duotone>
            <a:extLst>
              <a:ext uri="{28A0092B-C50C-407E-A947-70E740481C1C}">
                <a14:useLocalDpi xmlns:a14="http://schemas.microsoft.com/office/drawing/2010/main" val="0"/>
              </a:ext>
            </a:extLst>
          </a:blip>
          <a:srcRect/>
          <a:stretch/>
        </p:blipFill>
        <p:spPr>
          <a:xfrm>
            <a:off x="-1" y="507851"/>
            <a:ext cx="4206363" cy="5700254"/>
          </a:xfrm>
          <a:prstGeom prst="rect">
            <a:avLst/>
          </a:prstGeom>
        </p:spPr>
      </p:pic>
      <p:sp>
        <p:nvSpPr>
          <p:cNvPr id="8" name="Rectangle 7">
            <a:extLst>
              <a:ext uri="{FF2B5EF4-FFF2-40B4-BE49-F238E27FC236}">
                <a16:creationId xmlns:a16="http://schemas.microsoft.com/office/drawing/2014/main" id="{881B43F1-6827-47EF-9941-837D4BAC2F92}"/>
              </a:ext>
            </a:extLst>
          </p:cNvPr>
          <p:cNvSpPr/>
          <p:nvPr userDrawn="1"/>
        </p:nvSpPr>
        <p:spPr>
          <a:xfrm>
            <a:off x="0" y="649895"/>
            <a:ext cx="4206362" cy="5315899"/>
          </a:xfrm>
          <a:prstGeom prst="rect">
            <a:avLst/>
          </a:prstGeom>
          <a:solidFill>
            <a:srgbClr val="FFFFFF">
              <a:alpha val="81176"/>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6">
            <a:extLst>
              <a:ext uri="{FF2B5EF4-FFF2-40B4-BE49-F238E27FC236}">
                <a16:creationId xmlns:a16="http://schemas.microsoft.com/office/drawing/2014/main" id="{0AD75D50-CCB4-451E-A7A0-BB659993387C}"/>
              </a:ext>
            </a:extLst>
          </p:cNvPr>
          <p:cNvSpPr/>
          <p:nvPr userDrawn="1"/>
        </p:nvSpPr>
        <p:spPr>
          <a:xfrm>
            <a:off x="-1" y="5850386"/>
            <a:ext cx="7297446" cy="719091"/>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7446" h="719091">
                <a:moveTo>
                  <a:pt x="0" y="0"/>
                </a:moveTo>
                <a:lnTo>
                  <a:pt x="7297446" y="0"/>
                </a:lnTo>
                <a:lnTo>
                  <a:pt x="6631621"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8">
            <a:extLst>
              <a:ext uri="{FF2B5EF4-FFF2-40B4-BE49-F238E27FC236}">
                <a16:creationId xmlns:a16="http://schemas.microsoft.com/office/drawing/2014/main" id="{210ECE13-3EDD-413C-803A-B8D8B2E8245E}"/>
              </a:ext>
            </a:extLst>
          </p:cNvPr>
          <p:cNvSpPr/>
          <p:nvPr userDrawn="1"/>
        </p:nvSpPr>
        <p:spPr>
          <a:xfrm>
            <a:off x="6729274" y="5850386"/>
            <a:ext cx="5462726" cy="719090"/>
          </a:xfrm>
          <a:custGeom>
            <a:avLst/>
            <a:gdLst>
              <a:gd name="connsiteX0" fmla="*/ 0 w 5684668"/>
              <a:gd name="connsiteY0" fmla="*/ 0 h 719090"/>
              <a:gd name="connsiteX1" fmla="*/ 5684668 w 5684668"/>
              <a:gd name="connsiteY1" fmla="*/ 0 h 719090"/>
              <a:gd name="connsiteX2" fmla="*/ 5684668 w 5684668"/>
              <a:gd name="connsiteY2" fmla="*/ 719090 h 719090"/>
              <a:gd name="connsiteX3" fmla="*/ 0 w 5684668"/>
              <a:gd name="connsiteY3" fmla="*/ 719090 h 719090"/>
              <a:gd name="connsiteX4" fmla="*/ 0 w 5684668"/>
              <a:gd name="connsiteY4" fmla="*/ 0 h 719090"/>
              <a:gd name="connsiteX0" fmla="*/ 843379 w 5684668"/>
              <a:gd name="connsiteY0" fmla="*/ 0 h 719090"/>
              <a:gd name="connsiteX1" fmla="*/ 5684668 w 5684668"/>
              <a:gd name="connsiteY1" fmla="*/ 0 h 719090"/>
              <a:gd name="connsiteX2" fmla="*/ 5684668 w 5684668"/>
              <a:gd name="connsiteY2" fmla="*/ 719090 h 719090"/>
              <a:gd name="connsiteX3" fmla="*/ 0 w 5684668"/>
              <a:gd name="connsiteY3" fmla="*/ 719090 h 719090"/>
              <a:gd name="connsiteX4" fmla="*/ 843379 w 5684668"/>
              <a:gd name="connsiteY4" fmla="*/ 0 h 719090"/>
              <a:gd name="connsiteX0" fmla="*/ 621437 w 5462726"/>
              <a:gd name="connsiteY0" fmla="*/ 0 h 719090"/>
              <a:gd name="connsiteX1" fmla="*/ 5462726 w 5462726"/>
              <a:gd name="connsiteY1" fmla="*/ 0 h 719090"/>
              <a:gd name="connsiteX2" fmla="*/ 5462726 w 5462726"/>
              <a:gd name="connsiteY2" fmla="*/ 719090 h 719090"/>
              <a:gd name="connsiteX3" fmla="*/ 0 w 5462726"/>
              <a:gd name="connsiteY3" fmla="*/ 719090 h 719090"/>
              <a:gd name="connsiteX4" fmla="*/ 621437 w 5462726"/>
              <a:gd name="connsiteY4" fmla="*/ 0 h 719090"/>
              <a:gd name="connsiteX0" fmla="*/ 656947 w 5462726"/>
              <a:gd name="connsiteY0" fmla="*/ 8878 h 719090"/>
              <a:gd name="connsiteX1" fmla="*/ 5462726 w 5462726"/>
              <a:gd name="connsiteY1" fmla="*/ 0 h 719090"/>
              <a:gd name="connsiteX2" fmla="*/ 5462726 w 5462726"/>
              <a:gd name="connsiteY2" fmla="*/ 719090 h 719090"/>
              <a:gd name="connsiteX3" fmla="*/ 0 w 5462726"/>
              <a:gd name="connsiteY3" fmla="*/ 719090 h 719090"/>
              <a:gd name="connsiteX4" fmla="*/ 656947 w 5462726"/>
              <a:gd name="connsiteY4" fmla="*/ 8878 h 719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2726" h="719090">
                <a:moveTo>
                  <a:pt x="656947" y="8878"/>
                </a:moveTo>
                <a:lnTo>
                  <a:pt x="5462726" y="0"/>
                </a:lnTo>
                <a:lnTo>
                  <a:pt x="5462726" y="719090"/>
                </a:lnTo>
                <a:lnTo>
                  <a:pt x="0" y="719090"/>
                </a:lnTo>
                <a:lnTo>
                  <a:pt x="656947" y="8878"/>
                </a:lnTo>
                <a:close/>
              </a:path>
            </a:pathLst>
          </a:custGeom>
          <a:solidFill>
            <a:srgbClr val="EDA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1" name="Group 10">
            <a:extLst>
              <a:ext uri="{FF2B5EF4-FFF2-40B4-BE49-F238E27FC236}">
                <a16:creationId xmlns:a16="http://schemas.microsoft.com/office/drawing/2014/main" id="{773C75AE-9566-4E3B-8ABC-6E24FB4BE25B}"/>
              </a:ext>
            </a:extLst>
          </p:cNvPr>
          <p:cNvGrpSpPr/>
          <p:nvPr userDrawn="1"/>
        </p:nvGrpSpPr>
        <p:grpSpPr>
          <a:xfrm>
            <a:off x="3724275" y="1070092"/>
            <a:ext cx="8544665" cy="97898"/>
            <a:chOff x="3724275" y="1070092"/>
            <a:chExt cx="8544665" cy="97898"/>
          </a:xfrm>
        </p:grpSpPr>
        <p:cxnSp>
          <p:nvCxnSpPr>
            <p:cNvPr id="12" name="Straight Connector 11">
              <a:extLst>
                <a:ext uri="{FF2B5EF4-FFF2-40B4-BE49-F238E27FC236}">
                  <a16:creationId xmlns:a16="http://schemas.microsoft.com/office/drawing/2014/main" id="{E5832262-43E3-4A07-82F9-44A3C389201E}"/>
                </a:ext>
              </a:extLst>
            </p:cNvPr>
            <p:cNvCxnSpPr/>
            <p:nvPr/>
          </p:nvCxnSpPr>
          <p:spPr>
            <a:xfrm>
              <a:off x="4500979" y="1118586"/>
              <a:ext cx="7767961" cy="0"/>
            </a:xfrm>
            <a:prstGeom prst="line">
              <a:avLst/>
            </a:prstGeom>
            <a:noFill/>
            <a:ln w="12700" cap="flat" cmpd="sng" algn="ctr">
              <a:solidFill>
                <a:srgbClr val="FFC000"/>
              </a:solidFill>
              <a:prstDash val="solid"/>
              <a:miter lim="800000"/>
            </a:ln>
            <a:effectLst/>
          </p:spPr>
        </p:cxnSp>
        <p:sp>
          <p:nvSpPr>
            <p:cNvPr id="13" name="Rectangle 11">
              <a:extLst>
                <a:ext uri="{FF2B5EF4-FFF2-40B4-BE49-F238E27FC236}">
                  <a16:creationId xmlns:a16="http://schemas.microsoft.com/office/drawing/2014/main" id="{5065A4B8-5F15-4D02-9448-AB93774FE071}"/>
                </a:ext>
              </a:extLst>
            </p:cNvPr>
            <p:cNvSpPr/>
            <p:nvPr/>
          </p:nvSpPr>
          <p:spPr>
            <a:xfrm>
              <a:off x="4117181"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w="12700" cap="flat" cmpd="sng" algn="ctr">
              <a:solidFill>
                <a:srgbClr val="EDAE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Arrow Connector 13">
              <a:extLst>
                <a:ext uri="{FF2B5EF4-FFF2-40B4-BE49-F238E27FC236}">
                  <a16:creationId xmlns:a16="http://schemas.microsoft.com/office/drawing/2014/main" id="{F8E9294F-BB5D-46ED-B464-54CBD1CF8C8D}"/>
                </a:ext>
              </a:extLst>
            </p:cNvPr>
            <p:cNvCxnSpPr/>
            <p:nvPr/>
          </p:nvCxnSpPr>
          <p:spPr>
            <a:xfrm flipH="1">
              <a:off x="3724275" y="1070092"/>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5" name="Straight Arrow Connector 14">
              <a:extLst>
                <a:ext uri="{FF2B5EF4-FFF2-40B4-BE49-F238E27FC236}">
                  <a16:creationId xmlns:a16="http://schemas.microsoft.com/office/drawing/2014/main" id="{D0A5D17E-15DF-4C7D-8634-463BF7667DBC}"/>
                </a:ext>
              </a:extLst>
            </p:cNvPr>
            <p:cNvCxnSpPr/>
            <p:nvPr/>
          </p:nvCxnSpPr>
          <p:spPr>
            <a:xfrm flipH="1">
              <a:off x="3774281" y="1122066"/>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6" name="Straight Arrow Connector 15">
              <a:extLst>
                <a:ext uri="{FF2B5EF4-FFF2-40B4-BE49-F238E27FC236}">
                  <a16:creationId xmlns:a16="http://schemas.microsoft.com/office/drawing/2014/main" id="{D4801302-3D6B-4CBE-AB1F-66B2163E9DE9}"/>
                </a:ext>
              </a:extLst>
            </p:cNvPr>
            <p:cNvCxnSpPr/>
            <p:nvPr/>
          </p:nvCxnSpPr>
          <p:spPr>
            <a:xfrm flipH="1">
              <a:off x="3724275" y="1167990"/>
              <a:ext cx="342900" cy="0"/>
            </a:xfrm>
            <a:prstGeom prst="straightConnector1">
              <a:avLst/>
            </a:prstGeom>
            <a:noFill/>
            <a:ln w="12700" cap="rnd" cmpd="sng" algn="ctr">
              <a:solidFill>
                <a:srgbClr val="EDAE1D"/>
              </a:solidFill>
              <a:prstDash val="solid"/>
              <a:round/>
              <a:headEnd type="none" w="med" len="med"/>
              <a:tailEnd type="none" w="med" len="med"/>
            </a:ln>
            <a:effectLst/>
          </p:spPr>
        </p:cxnSp>
      </p:grpSp>
      <p:sp>
        <p:nvSpPr>
          <p:cNvPr id="3" name="Title 2"/>
          <p:cNvSpPr>
            <a:spLocks noGrp="1"/>
          </p:cNvSpPr>
          <p:nvPr>
            <p:ph type="title" hasCustomPrompt="1"/>
          </p:nvPr>
        </p:nvSpPr>
        <p:spPr>
          <a:xfrm>
            <a:off x="4500978" y="682294"/>
            <a:ext cx="7402544" cy="387798"/>
          </a:xfrm>
        </p:spPr>
        <p:txBody>
          <a:bodyPr anchor="b"/>
          <a:lstStyle>
            <a:lvl1pPr>
              <a:defRPr sz="2800"/>
            </a:lvl1pPr>
          </a:lstStyle>
          <a:p>
            <a:r>
              <a:rPr lang="en-US"/>
              <a:t>Click to add title</a:t>
            </a:r>
          </a:p>
        </p:txBody>
      </p:sp>
    </p:spTree>
    <p:extLst>
      <p:ext uri="{BB962C8B-B14F-4D97-AF65-F5344CB8AC3E}">
        <p14:creationId xmlns:p14="http://schemas.microsoft.com/office/powerpoint/2010/main" val="28768732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lient 2">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6663586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8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6" name="Picture 5" descr="A close up of a logo&#10;&#10;Description automatically generated">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6">
            <a:duotone>
              <a:srgbClr val="FFC000">
                <a:shade val="45000"/>
                <a:satMod val="135000"/>
              </a:srgbClr>
              <a:prstClr val="white"/>
            </a:duotone>
            <a:extLst>
              <a:ext uri="{28A0092B-C50C-407E-A947-70E740481C1C}">
                <a14:useLocalDpi xmlns:a14="http://schemas.microsoft.com/office/drawing/2010/main" val="0"/>
              </a:ext>
            </a:extLst>
          </a:blip>
          <a:srcRect l="-4629" r="-1"/>
          <a:stretch/>
        </p:blipFill>
        <p:spPr>
          <a:xfrm>
            <a:off x="-206828" y="128361"/>
            <a:ext cx="5817448" cy="5700254"/>
          </a:xfrm>
          <a:prstGeom prst="rect">
            <a:avLst/>
          </a:prstGeom>
        </p:spPr>
      </p:pic>
      <p:sp>
        <p:nvSpPr>
          <p:cNvPr id="8" name="Rectangle 7">
            <a:extLst>
              <a:ext uri="{FF2B5EF4-FFF2-40B4-BE49-F238E27FC236}">
                <a16:creationId xmlns:a16="http://schemas.microsoft.com/office/drawing/2014/main" id="{881B43F1-6827-47EF-9941-837D4BAC2F92}"/>
              </a:ext>
            </a:extLst>
          </p:cNvPr>
          <p:cNvSpPr/>
          <p:nvPr userDrawn="1"/>
        </p:nvSpPr>
        <p:spPr>
          <a:xfrm>
            <a:off x="228599" y="234095"/>
            <a:ext cx="5301343" cy="5315899"/>
          </a:xfrm>
          <a:prstGeom prst="rect">
            <a:avLst/>
          </a:prstGeom>
          <a:solidFill>
            <a:srgbClr val="FFFFFF">
              <a:alpha val="81176"/>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6">
            <a:extLst>
              <a:ext uri="{FF2B5EF4-FFF2-40B4-BE49-F238E27FC236}">
                <a16:creationId xmlns:a16="http://schemas.microsoft.com/office/drawing/2014/main" id="{0AD75D50-CCB4-451E-A7A0-BB659993387C}"/>
              </a:ext>
            </a:extLst>
          </p:cNvPr>
          <p:cNvSpPr/>
          <p:nvPr userDrawn="1"/>
        </p:nvSpPr>
        <p:spPr>
          <a:xfrm flipH="1">
            <a:off x="4105024" y="0"/>
            <a:ext cx="8086972" cy="6858000"/>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 name="connsiteX0" fmla="*/ 0 w 9314876"/>
              <a:gd name="connsiteY0" fmla="*/ 0 h 719091"/>
              <a:gd name="connsiteX1" fmla="*/ 7297446 w 9314876"/>
              <a:gd name="connsiteY1" fmla="*/ 0 h 719091"/>
              <a:gd name="connsiteX2" fmla="*/ 9314876 w 9314876"/>
              <a:gd name="connsiteY2" fmla="*/ 719091 h 719091"/>
              <a:gd name="connsiteX3" fmla="*/ 0 w 9314876"/>
              <a:gd name="connsiteY3" fmla="*/ 719091 h 719091"/>
              <a:gd name="connsiteX4" fmla="*/ 0 w 9314876"/>
              <a:gd name="connsiteY4" fmla="*/ 0 h 719091"/>
              <a:gd name="connsiteX0" fmla="*/ 0 w 9314876"/>
              <a:gd name="connsiteY0" fmla="*/ 0 h 719091"/>
              <a:gd name="connsiteX1" fmla="*/ 5780280 w 9314876"/>
              <a:gd name="connsiteY1" fmla="*/ 0 h 719091"/>
              <a:gd name="connsiteX2" fmla="*/ 9314876 w 9314876"/>
              <a:gd name="connsiteY2" fmla="*/ 719091 h 719091"/>
              <a:gd name="connsiteX3" fmla="*/ 0 w 9314876"/>
              <a:gd name="connsiteY3" fmla="*/ 719091 h 719091"/>
              <a:gd name="connsiteX4" fmla="*/ 0 w 931487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876" h="719091">
                <a:moveTo>
                  <a:pt x="0" y="0"/>
                </a:moveTo>
                <a:lnTo>
                  <a:pt x="5780280" y="0"/>
                </a:lnTo>
                <a:lnTo>
                  <a:pt x="9314876"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0" name="Straight Connector 9">
            <a:extLst>
              <a:ext uri="{FF2B5EF4-FFF2-40B4-BE49-F238E27FC236}">
                <a16:creationId xmlns:a16="http://schemas.microsoft.com/office/drawing/2014/main" id="{7DC743B9-7336-400E-BA85-32B4625CB3B1}"/>
              </a:ext>
            </a:extLst>
          </p:cNvPr>
          <p:cNvCxnSpPr>
            <a:cxnSpLocks/>
          </p:cNvCxnSpPr>
          <p:nvPr userDrawn="1"/>
        </p:nvCxnSpPr>
        <p:spPr>
          <a:xfrm flipH="1">
            <a:off x="3984172" y="-348343"/>
            <a:ext cx="3352799" cy="7500257"/>
          </a:xfrm>
          <a:prstGeom prst="line">
            <a:avLst/>
          </a:prstGeom>
          <a:ln w="38100">
            <a:solidFill>
              <a:srgbClr val="EDAE1D"/>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CE03D2A-75EA-4556-8607-5684B6FCB788}"/>
              </a:ext>
            </a:extLst>
          </p:cNvPr>
          <p:cNvCxnSpPr>
            <a:cxnSpLocks/>
          </p:cNvCxnSpPr>
          <p:nvPr userDrawn="1"/>
        </p:nvCxnSpPr>
        <p:spPr>
          <a:xfrm flipH="1">
            <a:off x="4105024" y="-321129"/>
            <a:ext cx="3352799" cy="7500257"/>
          </a:xfrm>
          <a:prstGeom prst="line">
            <a:avLst/>
          </a:prstGeom>
          <a:ln w="19050">
            <a:solidFill>
              <a:srgbClr val="EDAE1D"/>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5442CF41-30A6-4F2C-94AC-57500F56FA9B}"/>
              </a:ext>
            </a:extLst>
          </p:cNvPr>
          <p:cNvGrpSpPr/>
          <p:nvPr userDrawn="1"/>
        </p:nvGrpSpPr>
        <p:grpSpPr>
          <a:xfrm rot="6853713">
            <a:off x="205697" y="6574956"/>
            <a:ext cx="8544665" cy="97898"/>
            <a:chOff x="3724275" y="1070092"/>
            <a:chExt cx="8544665" cy="97898"/>
          </a:xfrm>
        </p:grpSpPr>
        <p:cxnSp>
          <p:nvCxnSpPr>
            <p:cNvPr id="13" name="Straight Connector 12">
              <a:extLst>
                <a:ext uri="{FF2B5EF4-FFF2-40B4-BE49-F238E27FC236}">
                  <a16:creationId xmlns:a16="http://schemas.microsoft.com/office/drawing/2014/main" id="{3113059E-30D8-4E91-87A3-26AC29ED3EBD}"/>
                </a:ext>
              </a:extLst>
            </p:cNvPr>
            <p:cNvCxnSpPr/>
            <p:nvPr/>
          </p:nvCxnSpPr>
          <p:spPr>
            <a:xfrm>
              <a:off x="4500979" y="1118586"/>
              <a:ext cx="7767961" cy="0"/>
            </a:xfrm>
            <a:prstGeom prst="line">
              <a:avLst/>
            </a:prstGeom>
            <a:noFill/>
            <a:ln w="12700" cap="flat" cmpd="sng" algn="ctr">
              <a:solidFill>
                <a:srgbClr val="FFC000"/>
              </a:solidFill>
              <a:prstDash val="solid"/>
              <a:miter lim="800000"/>
            </a:ln>
            <a:effectLst/>
          </p:spPr>
        </p:cxnSp>
        <p:sp>
          <p:nvSpPr>
            <p:cNvPr id="14" name="Rectangle 11">
              <a:extLst>
                <a:ext uri="{FF2B5EF4-FFF2-40B4-BE49-F238E27FC236}">
                  <a16:creationId xmlns:a16="http://schemas.microsoft.com/office/drawing/2014/main" id="{78A9BC07-FEBC-458C-AA5E-6238D3DC31AF}"/>
                </a:ext>
              </a:extLst>
            </p:cNvPr>
            <p:cNvSpPr/>
            <p:nvPr/>
          </p:nvSpPr>
          <p:spPr>
            <a:xfrm>
              <a:off x="4117181"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w="12700" cap="flat" cmpd="sng" algn="ctr">
              <a:solidFill>
                <a:srgbClr val="EDAE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5" name="Straight Arrow Connector 14">
              <a:extLst>
                <a:ext uri="{FF2B5EF4-FFF2-40B4-BE49-F238E27FC236}">
                  <a16:creationId xmlns:a16="http://schemas.microsoft.com/office/drawing/2014/main" id="{7A5832DE-830D-4AA1-864D-A7D9E8C5AC94}"/>
                </a:ext>
              </a:extLst>
            </p:cNvPr>
            <p:cNvCxnSpPr/>
            <p:nvPr/>
          </p:nvCxnSpPr>
          <p:spPr>
            <a:xfrm flipH="1">
              <a:off x="3724275" y="1070092"/>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6" name="Straight Arrow Connector 15">
              <a:extLst>
                <a:ext uri="{FF2B5EF4-FFF2-40B4-BE49-F238E27FC236}">
                  <a16:creationId xmlns:a16="http://schemas.microsoft.com/office/drawing/2014/main" id="{2BB54D2B-836D-435C-A643-B70CC4B7A7D4}"/>
                </a:ext>
              </a:extLst>
            </p:cNvPr>
            <p:cNvCxnSpPr/>
            <p:nvPr/>
          </p:nvCxnSpPr>
          <p:spPr>
            <a:xfrm flipH="1">
              <a:off x="3774281" y="1122066"/>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7" name="Straight Arrow Connector 16">
              <a:extLst>
                <a:ext uri="{FF2B5EF4-FFF2-40B4-BE49-F238E27FC236}">
                  <a16:creationId xmlns:a16="http://schemas.microsoft.com/office/drawing/2014/main" id="{0951AB87-165C-43EC-865E-5762F4082717}"/>
                </a:ext>
              </a:extLst>
            </p:cNvPr>
            <p:cNvCxnSpPr/>
            <p:nvPr/>
          </p:nvCxnSpPr>
          <p:spPr>
            <a:xfrm flipH="1">
              <a:off x="3724275" y="1167990"/>
              <a:ext cx="342900" cy="0"/>
            </a:xfrm>
            <a:prstGeom prst="straightConnector1">
              <a:avLst/>
            </a:prstGeom>
            <a:noFill/>
            <a:ln w="12700" cap="rnd" cmpd="sng" algn="ctr">
              <a:solidFill>
                <a:srgbClr val="EDAE1D"/>
              </a:solidFill>
              <a:prstDash val="solid"/>
              <a:round/>
              <a:headEnd type="none" w="med" len="med"/>
              <a:tailEnd type="none" w="med" len="med"/>
            </a:ln>
            <a:effectLst/>
          </p:spPr>
        </p:cxnSp>
      </p:grpSp>
      <p:sp>
        <p:nvSpPr>
          <p:cNvPr id="20" name="Text Placeholder 19"/>
          <p:cNvSpPr>
            <a:spLocks noGrp="1"/>
          </p:cNvSpPr>
          <p:nvPr>
            <p:ph type="body" sz="quarter" idx="11" hasCustomPrompt="1"/>
          </p:nvPr>
        </p:nvSpPr>
        <p:spPr>
          <a:xfrm>
            <a:off x="6203972" y="2928606"/>
            <a:ext cx="5616573" cy="615553"/>
          </a:xfrm>
        </p:spPr>
        <p:txBody>
          <a:bodyPr lIns="91440" tIns="45720" rIns="91440" bIns="45720"/>
          <a:lstStyle>
            <a:lvl1pPr algn="ctr">
              <a:defRPr sz="3400" b="1">
                <a:solidFill>
                  <a:schemeClr val="bg1"/>
                </a:solidFill>
              </a:defRPr>
            </a:lvl1pPr>
          </a:lstStyle>
          <a:p>
            <a:pPr lvl="0"/>
            <a:r>
              <a:rPr lang="en-US"/>
              <a:t>Title</a:t>
            </a:r>
          </a:p>
        </p:txBody>
      </p:sp>
    </p:spTree>
    <p:extLst>
      <p:ext uri="{BB962C8B-B14F-4D97-AF65-F5344CB8AC3E}">
        <p14:creationId xmlns:p14="http://schemas.microsoft.com/office/powerpoint/2010/main" val="41212666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lient 3">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40106745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6" name="Picture 5" descr="A close up of a logo&#10;&#10;Description automatically generated">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5">
            <a:duotone>
              <a:srgbClr val="FFC000">
                <a:shade val="45000"/>
                <a:satMod val="135000"/>
              </a:srgbClr>
              <a:prstClr val="white"/>
            </a:duotone>
            <a:extLst>
              <a:ext uri="{28A0092B-C50C-407E-A947-70E740481C1C}">
                <a14:useLocalDpi xmlns:a14="http://schemas.microsoft.com/office/drawing/2010/main" val="0"/>
              </a:ext>
            </a:extLst>
          </a:blip>
          <a:srcRect l="-4629" r="-1"/>
          <a:stretch/>
        </p:blipFill>
        <p:spPr>
          <a:xfrm>
            <a:off x="-206828" y="128361"/>
            <a:ext cx="5817448" cy="5700254"/>
          </a:xfrm>
          <a:prstGeom prst="rect">
            <a:avLst/>
          </a:prstGeom>
        </p:spPr>
      </p:pic>
      <p:sp>
        <p:nvSpPr>
          <p:cNvPr id="8" name="Rectangle 7">
            <a:extLst>
              <a:ext uri="{FF2B5EF4-FFF2-40B4-BE49-F238E27FC236}">
                <a16:creationId xmlns:a16="http://schemas.microsoft.com/office/drawing/2014/main" id="{881B43F1-6827-47EF-9941-837D4BAC2F92}"/>
              </a:ext>
            </a:extLst>
          </p:cNvPr>
          <p:cNvSpPr/>
          <p:nvPr userDrawn="1"/>
        </p:nvSpPr>
        <p:spPr>
          <a:xfrm>
            <a:off x="228599" y="234095"/>
            <a:ext cx="5301343" cy="5315899"/>
          </a:xfrm>
          <a:prstGeom prst="rect">
            <a:avLst/>
          </a:prstGeom>
          <a:solidFill>
            <a:srgbClr val="FFFFFF">
              <a:alpha val="81176"/>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6">
            <a:extLst>
              <a:ext uri="{FF2B5EF4-FFF2-40B4-BE49-F238E27FC236}">
                <a16:creationId xmlns:a16="http://schemas.microsoft.com/office/drawing/2014/main" id="{0AD75D50-CCB4-451E-A7A0-BB659993387C}"/>
              </a:ext>
            </a:extLst>
          </p:cNvPr>
          <p:cNvSpPr/>
          <p:nvPr userDrawn="1"/>
        </p:nvSpPr>
        <p:spPr>
          <a:xfrm flipH="1">
            <a:off x="4105024" y="0"/>
            <a:ext cx="8086972" cy="6858000"/>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 name="connsiteX0" fmla="*/ 0 w 9314876"/>
              <a:gd name="connsiteY0" fmla="*/ 0 h 719091"/>
              <a:gd name="connsiteX1" fmla="*/ 7297446 w 9314876"/>
              <a:gd name="connsiteY1" fmla="*/ 0 h 719091"/>
              <a:gd name="connsiteX2" fmla="*/ 9314876 w 9314876"/>
              <a:gd name="connsiteY2" fmla="*/ 719091 h 719091"/>
              <a:gd name="connsiteX3" fmla="*/ 0 w 9314876"/>
              <a:gd name="connsiteY3" fmla="*/ 719091 h 719091"/>
              <a:gd name="connsiteX4" fmla="*/ 0 w 9314876"/>
              <a:gd name="connsiteY4" fmla="*/ 0 h 719091"/>
              <a:gd name="connsiteX0" fmla="*/ 0 w 9314876"/>
              <a:gd name="connsiteY0" fmla="*/ 0 h 719091"/>
              <a:gd name="connsiteX1" fmla="*/ 5780280 w 9314876"/>
              <a:gd name="connsiteY1" fmla="*/ 0 h 719091"/>
              <a:gd name="connsiteX2" fmla="*/ 9314876 w 9314876"/>
              <a:gd name="connsiteY2" fmla="*/ 719091 h 719091"/>
              <a:gd name="connsiteX3" fmla="*/ 0 w 9314876"/>
              <a:gd name="connsiteY3" fmla="*/ 719091 h 719091"/>
              <a:gd name="connsiteX4" fmla="*/ 0 w 931487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876" h="719091">
                <a:moveTo>
                  <a:pt x="0" y="0"/>
                </a:moveTo>
                <a:lnTo>
                  <a:pt x="5780280" y="0"/>
                </a:lnTo>
                <a:lnTo>
                  <a:pt x="9314876" y="719091"/>
                </a:lnTo>
                <a:lnTo>
                  <a:pt x="0" y="719091"/>
                </a:lnTo>
                <a:lnTo>
                  <a:pt x="0" y="0"/>
                </a:lnTo>
                <a:close/>
              </a:path>
            </a:pathLst>
          </a:custGeom>
          <a:solidFill>
            <a:srgbClr val="EDA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0" name="Straight Connector 9">
            <a:extLst>
              <a:ext uri="{FF2B5EF4-FFF2-40B4-BE49-F238E27FC236}">
                <a16:creationId xmlns:a16="http://schemas.microsoft.com/office/drawing/2014/main" id="{7DC743B9-7336-400E-BA85-32B4625CB3B1}"/>
              </a:ext>
            </a:extLst>
          </p:cNvPr>
          <p:cNvCxnSpPr>
            <a:cxnSpLocks/>
          </p:cNvCxnSpPr>
          <p:nvPr userDrawn="1"/>
        </p:nvCxnSpPr>
        <p:spPr>
          <a:xfrm flipH="1">
            <a:off x="3984172" y="-348343"/>
            <a:ext cx="3352799" cy="7500257"/>
          </a:xfrm>
          <a:prstGeom prst="line">
            <a:avLst/>
          </a:prstGeom>
          <a:ln w="38100">
            <a:solidFill>
              <a:srgbClr val="05193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CE03D2A-75EA-4556-8607-5684B6FCB788}"/>
              </a:ext>
            </a:extLst>
          </p:cNvPr>
          <p:cNvCxnSpPr>
            <a:cxnSpLocks/>
          </p:cNvCxnSpPr>
          <p:nvPr userDrawn="1"/>
        </p:nvCxnSpPr>
        <p:spPr>
          <a:xfrm flipH="1">
            <a:off x="4105024" y="-321129"/>
            <a:ext cx="3352799" cy="7500257"/>
          </a:xfrm>
          <a:prstGeom prst="line">
            <a:avLst/>
          </a:prstGeom>
          <a:ln w="19050">
            <a:solidFill>
              <a:srgbClr val="051934"/>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5442CF41-30A6-4F2C-94AC-57500F56FA9B}"/>
              </a:ext>
            </a:extLst>
          </p:cNvPr>
          <p:cNvGrpSpPr/>
          <p:nvPr userDrawn="1"/>
        </p:nvGrpSpPr>
        <p:grpSpPr>
          <a:xfrm rot="6853713">
            <a:off x="205697" y="6574956"/>
            <a:ext cx="8544665" cy="97898"/>
            <a:chOff x="3724275" y="1070092"/>
            <a:chExt cx="8544665" cy="97898"/>
          </a:xfrm>
        </p:grpSpPr>
        <p:cxnSp>
          <p:nvCxnSpPr>
            <p:cNvPr id="13" name="Straight Connector 12">
              <a:extLst>
                <a:ext uri="{FF2B5EF4-FFF2-40B4-BE49-F238E27FC236}">
                  <a16:creationId xmlns:a16="http://schemas.microsoft.com/office/drawing/2014/main" id="{3113059E-30D8-4E91-87A3-26AC29ED3EBD}"/>
                </a:ext>
              </a:extLst>
            </p:cNvPr>
            <p:cNvCxnSpPr/>
            <p:nvPr/>
          </p:nvCxnSpPr>
          <p:spPr>
            <a:xfrm>
              <a:off x="4500979" y="1118586"/>
              <a:ext cx="7767961" cy="0"/>
            </a:xfrm>
            <a:prstGeom prst="line">
              <a:avLst/>
            </a:prstGeom>
            <a:ln w="12700">
              <a:solidFill>
                <a:srgbClr val="051934"/>
              </a:solidFill>
            </a:ln>
          </p:spPr>
          <p:style>
            <a:lnRef idx="1">
              <a:schemeClr val="accent4"/>
            </a:lnRef>
            <a:fillRef idx="0">
              <a:schemeClr val="accent4"/>
            </a:fillRef>
            <a:effectRef idx="0">
              <a:schemeClr val="accent4"/>
            </a:effectRef>
            <a:fontRef idx="minor">
              <a:schemeClr val="tx1"/>
            </a:fontRef>
          </p:style>
        </p:cxnSp>
        <p:sp>
          <p:nvSpPr>
            <p:cNvPr id="14" name="Rectangle 11">
              <a:extLst>
                <a:ext uri="{FF2B5EF4-FFF2-40B4-BE49-F238E27FC236}">
                  <a16:creationId xmlns:a16="http://schemas.microsoft.com/office/drawing/2014/main" id="{78A9BC07-FEBC-458C-AA5E-6238D3DC31AF}"/>
                </a:ext>
              </a:extLst>
            </p:cNvPr>
            <p:cNvSpPr/>
            <p:nvPr/>
          </p:nvSpPr>
          <p:spPr>
            <a:xfrm>
              <a:off x="4117181"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051934"/>
            </a:solidFill>
            <a:ln>
              <a:solidFill>
                <a:srgbClr val="0519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5" name="Straight Arrow Connector 14">
              <a:extLst>
                <a:ext uri="{FF2B5EF4-FFF2-40B4-BE49-F238E27FC236}">
                  <a16:creationId xmlns:a16="http://schemas.microsoft.com/office/drawing/2014/main" id="{7A5832DE-830D-4AA1-864D-A7D9E8C5AC94}"/>
                </a:ext>
              </a:extLst>
            </p:cNvPr>
            <p:cNvCxnSpPr/>
            <p:nvPr/>
          </p:nvCxnSpPr>
          <p:spPr>
            <a:xfrm flipH="1">
              <a:off x="3724275" y="1070092"/>
              <a:ext cx="342900" cy="0"/>
            </a:xfrm>
            <a:prstGeom prst="straightConnector1">
              <a:avLst/>
            </a:prstGeom>
            <a:ln w="12700" cap="rnd">
              <a:solidFill>
                <a:srgbClr val="051934"/>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BB54D2B-836D-435C-A643-B70CC4B7A7D4}"/>
                </a:ext>
              </a:extLst>
            </p:cNvPr>
            <p:cNvCxnSpPr/>
            <p:nvPr/>
          </p:nvCxnSpPr>
          <p:spPr>
            <a:xfrm flipH="1">
              <a:off x="3774281" y="1122066"/>
              <a:ext cx="342900" cy="0"/>
            </a:xfrm>
            <a:prstGeom prst="straightConnector1">
              <a:avLst/>
            </a:prstGeom>
            <a:ln w="12700" cap="rnd">
              <a:solidFill>
                <a:srgbClr val="051934"/>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951AB87-165C-43EC-865E-5762F4082717}"/>
                </a:ext>
              </a:extLst>
            </p:cNvPr>
            <p:cNvCxnSpPr/>
            <p:nvPr/>
          </p:nvCxnSpPr>
          <p:spPr>
            <a:xfrm flipH="1">
              <a:off x="3724275" y="1167990"/>
              <a:ext cx="342900" cy="0"/>
            </a:xfrm>
            <a:prstGeom prst="straightConnector1">
              <a:avLst/>
            </a:prstGeom>
            <a:ln w="12700" cap="rnd">
              <a:solidFill>
                <a:srgbClr val="051934"/>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9" name="Text Placeholder 19"/>
          <p:cNvSpPr>
            <a:spLocks noGrp="1"/>
          </p:cNvSpPr>
          <p:nvPr>
            <p:ph type="body" sz="quarter" idx="11" hasCustomPrompt="1"/>
          </p:nvPr>
        </p:nvSpPr>
        <p:spPr>
          <a:xfrm>
            <a:off x="6203972" y="2928606"/>
            <a:ext cx="5616573" cy="615553"/>
          </a:xfrm>
        </p:spPr>
        <p:txBody>
          <a:bodyPr lIns="91440" tIns="45720" rIns="91440" bIns="45720"/>
          <a:lstStyle>
            <a:lvl1pPr algn="ctr">
              <a:defRPr sz="3400" b="1">
                <a:solidFill>
                  <a:srgbClr val="575757"/>
                </a:solidFill>
              </a:defRPr>
            </a:lvl1pPr>
          </a:lstStyle>
          <a:p>
            <a:pPr lvl="0"/>
            <a:r>
              <a:rPr lang="en-US"/>
              <a:t>Title</a:t>
            </a:r>
          </a:p>
        </p:txBody>
      </p:sp>
    </p:spTree>
    <p:extLst>
      <p:ext uri="{BB962C8B-B14F-4D97-AF65-F5344CB8AC3E}">
        <p14:creationId xmlns:p14="http://schemas.microsoft.com/office/powerpoint/2010/main" val="19265957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4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0956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510554"/>
            <a:ext cx="1602997" cy="144270"/>
          </a:xfrm>
          <a:prstGeom prst="rect">
            <a:avLst/>
          </a:prstGeom>
        </p:spPr>
      </p:pic>
      <p:sp>
        <p:nvSpPr>
          <p:cNvPr id="17" name="Rectangle 16"/>
          <p:cNvSpPr/>
          <p:nvPr/>
        </p:nvSpPr>
        <p:spPr bwMode="ltGray">
          <a:xfrm>
            <a:off x="1" y="148920"/>
            <a:ext cx="10437812" cy="1368198"/>
          </a:xfrm>
          <a:prstGeom prst="rect">
            <a:avLst/>
          </a:prstGeom>
          <a:solidFill>
            <a:srgbClr val="0060A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14892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17500" y="295122"/>
            <a:ext cx="9613861" cy="1080938"/>
          </a:xfrm>
        </p:spPr>
        <p:txBody>
          <a:bodyPr>
            <a:normAutofit/>
          </a:bodyPr>
          <a:lstStyle>
            <a:lvl1pPr>
              <a:defRPr sz="4000" b="1"/>
            </a:lvl1pPr>
          </a:lstStyle>
          <a:p>
            <a:r>
              <a:rPr lang="en-US"/>
              <a:t>Click to edit Master title style</a:t>
            </a:r>
          </a:p>
        </p:txBody>
      </p:sp>
      <p:sp>
        <p:nvSpPr>
          <p:cNvPr id="3" name="Content Placeholder 2"/>
          <p:cNvSpPr>
            <a:spLocks noGrp="1"/>
          </p:cNvSpPr>
          <p:nvPr>
            <p:ph idx="1"/>
          </p:nvPr>
        </p:nvSpPr>
        <p:spPr>
          <a:xfrm>
            <a:off x="617499" y="1770191"/>
            <a:ext cx="9613861" cy="3599316"/>
          </a:xfrm>
        </p:spPr>
        <p:txBody>
          <a:bodyPr/>
          <a:lstStyle>
            <a:lvl1pPr>
              <a:defRPr>
                <a:solidFill>
                  <a:srgbClr val="292929"/>
                </a:solidFill>
              </a:defRPr>
            </a:lvl1pPr>
            <a:lvl2pPr>
              <a:defRPr>
                <a:solidFill>
                  <a:srgbClr val="292929"/>
                </a:solidFill>
              </a:defRPr>
            </a:lvl2pPr>
            <a:lvl3pPr>
              <a:defRPr>
                <a:solidFill>
                  <a:srgbClr val="292929"/>
                </a:solidFill>
              </a:defRPr>
            </a:lvl3pPr>
            <a:lvl4pPr>
              <a:defRPr>
                <a:solidFill>
                  <a:srgbClr val="292929"/>
                </a:solidFill>
              </a:defRPr>
            </a:lvl4pPr>
            <a:lvl5pPr>
              <a:defRPr>
                <a:solidFill>
                  <a:srgbClr val="29292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0810248" y="295122"/>
            <a:ext cx="1154151" cy="1090789"/>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3491772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lient 2">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3818973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8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6" name="Picture 5" descr="A close up of a logo&#10;&#10;Description automatically generated">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6">
            <a:duotone>
              <a:srgbClr val="FFC000">
                <a:shade val="45000"/>
                <a:satMod val="135000"/>
              </a:srgbClr>
              <a:prstClr val="white"/>
            </a:duotone>
            <a:extLst>
              <a:ext uri="{28A0092B-C50C-407E-A947-70E740481C1C}">
                <a14:useLocalDpi xmlns:a14="http://schemas.microsoft.com/office/drawing/2010/main" val="0"/>
              </a:ext>
            </a:extLst>
          </a:blip>
          <a:srcRect l="-4629" r="-1"/>
          <a:stretch/>
        </p:blipFill>
        <p:spPr>
          <a:xfrm>
            <a:off x="-206828" y="128361"/>
            <a:ext cx="5817448" cy="5700254"/>
          </a:xfrm>
          <a:prstGeom prst="rect">
            <a:avLst/>
          </a:prstGeom>
        </p:spPr>
      </p:pic>
      <p:sp>
        <p:nvSpPr>
          <p:cNvPr id="8" name="Rectangle 7">
            <a:extLst>
              <a:ext uri="{FF2B5EF4-FFF2-40B4-BE49-F238E27FC236}">
                <a16:creationId xmlns:a16="http://schemas.microsoft.com/office/drawing/2014/main" id="{881B43F1-6827-47EF-9941-837D4BAC2F92}"/>
              </a:ext>
            </a:extLst>
          </p:cNvPr>
          <p:cNvSpPr/>
          <p:nvPr userDrawn="1"/>
        </p:nvSpPr>
        <p:spPr>
          <a:xfrm>
            <a:off x="228599" y="234095"/>
            <a:ext cx="5301343" cy="5315899"/>
          </a:xfrm>
          <a:prstGeom prst="rect">
            <a:avLst/>
          </a:prstGeom>
          <a:solidFill>
            <a:srgbClr val="FFFFFF">
              <a:alpha val="81176"/>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6">
            <a:extLst>
              <a:ext uri="{FF2B5EF4-FFF2-40B4-BE49-F238E27FC236}">
                <a16:creationId xmlns:a16="http://schemas.microsoft.com/office/drawing/2014/main" id="{0AD75D50-CCB4-451E-A7A0-BB659993387C}"/>
              </a:ext>
            </a:extLst>
          </p:cNvPr>
          <p:cNvSpPr/>
          <p:nvPr userDrawn="1"/>
        </p:nvSpPr>
        <p:spPr>
          <a:xfrm flipH="1">
            <a:off x="4105024" y="0"/>
            <a:ext cx="8086972" cy="6858000"/>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 name="connsiteX0" fmla="*/ 0 w 9314876"/>
              <a:gd name="connsiteY0" fmla="*/ 0 h 719091"/>
              <a:gd name="connsiteX1" fmla="*/ 7297446 w 9314876"/>
              <a:gd name="connsiteY1" fmla="*/ 0 h 719091"/>
              <a:gd name="connsiteX2" fmla="*/ 9314876 w 9314876"/>
              <a:gd name="connsiteY2" fmla="*/ 719091 h 719091"/>
              <a:gd name="connsiteX3" fmla="*/ 0 w 9314876"/>
              <a:gd name="connsiteY3" fmla="*/ 719091 h 719091"/>
              <a:gd name="connsiteX4" fmla="*/ 0 w 9314876"/>
              <a:gd name="connsiteY4" fmla="*/ 0 h 719091"/>
              <a:gd name="connsiteX0" fmla="*/ 0 w 9314876"/>
              <a:gd name="connsiteY0" fmla="*/ 0 h 719091"/>
              <a:gd name="connsiteX1" fmla="*/ 5780280 w 9314876"/>
              <a:gd name="connsiteY1" fmla="*/ 0 h 719091"/>
              <a:gd name="connsiteX2" fmla="*/ 9314876 w 9314876"/>
              <a:gd name="connsiteY2" fmla="*/ 719091 h 719091"/>
              <a:gd name="connsiteX3" fmla="*/ 0 w 9314876"/>
              <a:gd name="connsiteY3" fmla="*/ 719091 h 719091"/>
              <a:gd name="connsiteX4" fmla="*/ 0 w 931487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876" h="719091">
                <a:moveTo>
                  <a:pt x="0" y="0"/>
                </a:moveTo>
                <a:lnTo>
                  <a:pt x="5780280" y="0"/>
                </a:lnTo>
                <a:lnTo>
                  <a:pt x="9314876"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0" name="Straight Connector 9">
            <a:extLst>
              <a:ext uri="{FF2B5EF4-FFF2-40B4-BE49-F238E27FC236}">
                <a16:creationId xmlns:a16="http://schemas.microsoft.com/office/drawing/2014/main" id="{7DC743B9-7336-400E-BA85-32B4625CB3B1}"/>
              </a:ext>
            </a:extLst>
          </p:cNvPr>
          <p:cNvCxnSpPr>
            <a:cxnSpLocks/>
          </p:cNvCxnSpPr>
          <p:nvPr userDrawn="1"/>
        </p:nvCxnSpPr>
        <p:spPr>
          <a:xfrm flipH="1">
            <a:off x="3984172" y="-348343"/>
            <a:ext cx="3352799" cy="7500257"/>
          </a:xfrm>
          <a:prstGeom prst="line">
            <a:avLst/>
          </a:prstGeom>
          <a:ln w="38100">
            <a:solidFill>
              <a:srgbClr val="EDAE1D"/>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CE03D2A-75EA-4556-8607-5684B6FCB788}"/>
              </a:ext>
            </a:extLst>
          </p:cNvPr>
          <p:cNvCxnSpPr>
            <a:cxnSpLocks/>
          </p:cNvCxnSpPr>
          <p:nvPr userDrawn="1"/>
        </p:nvCxnSpPr>
        <p:spPr>
          <a:xfrm flipH="1">
            <a:off x="4105024" y="-321129"/>
            <a:ext cx="3352799" cy="7500257"/>
          </a:xfrm>
          <a:prstGeom prst="line">
            <a:avLst/>
          </a:prstGeom>
          <a:ln w="19050">
            <a:solidFill>
              <a:srgbClr val="EDAE1D"/>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5442CF41-30A6-4F2C-94AC-57500F56FA9B}"/>
              </a:ext>
            </a:extLst>
          </p:cNvPr>
          <p:cNvGrpSpPr/>
          <p:nvPr userDrawn="1"/>
        </p:nvGrpSpPr>
        <p:grpSpPr>
          <a:xfrm rot="6853713">
            <a:off x="205697" y="6574956"/>
            <a:ext cx="8544665" cy="97898"/>
            <a:chOff x="3724275" y="1070092"/>
            <a:chExt cx="8544665" cy="97898"/>
          </a:xfrm>
        </p:grpSpPr>
        <p:cxnSp>
          <p:nvCxnSpPr>
            <p:cNvPr id="13" name="Straight Connector 12">
              <a:extLst>
                <a:ext uri="{FF2B5EF4-FFF2-40B4-BE49-F238E27FC236}">
                  <a16:creationId xmlns:a16="http://schemas.microsoft.com/office/drawing/2014/main" id="{3113059E-30D8-4E91-87A3-26AC29ED3EBD}"/>
                </a:ext>
              </a:extLst>
            </p:cNvPr>
            <p:cNvCxnSpPr/>
            <p:nvPr/>
          </p:nvCxnSpPr>
          <p:spPr>
            <a:xfrm>
              <a:off x="4500979" y="1118586"/>
              <a:ext cx="7767961" cy="0"/>
            </a:xfrm>
            <a:prstGeom prst="line">
              <a:avLst/>
            </a:prstGeom>
            <a:noFill/>
            <a:ln w="12700" cap="flat" cmpd="sng" algn="ctr">
              <a:solidFill>
                <a:srgbClr val="FFC000"/>
              </a:solidFill>
              <a:prstDash val="solid"/>
              <a:miter lim="800000"/>
            </a:ln>
            <a:effectLst/>
          </p:spPr>
        </p:cxnSp>
        <p:sp>
          <p:nvSpPr>
            <p:cNvPr id="14" name="Rectangle 11">
              <a:extLst>
                <a:ext uri="{FF2B5EF4-FFF2-40B4-BE49-F238E27FC236}">
                  <a16:creationId xmlns:a16="http://schemas.microsoft.com/office/drawing/2014/main" id="{78A9BC07-FEBC-458C-AA5E-6238D3DC31AF}"/>
                </a:ext>
              </a:extLst>
            </p:cNvPr>
            <p:cNvSpPr/>
            <p:nvPr/>
          </p:nvSpPr>
          <p:spPr>
            <a:xfrm>
              <a:off x="4117181"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w="12700" cap="flat" cmpd="sng" algn="ctr">
              <a:solidFill>
                <a:srgbClr val="EDAE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5" name="Straight Arrow Connector 14">
              <a:extLst>
                <a:ext uri="{FF2B5EF4-FFF2-40B4-BE49-F238E27FC236}">
                  <a16:creationId xmlns:a16="http://schemas.microsoft.com/office/drawing/2014/main" id="{7A5832DE-830D-4AA1-864D-A7D9E8C5AC94}"/>
                </a:ext>
              </a:extLst>
            </p:cNvPr>
            <p:cNvCxnSpPr/>
            <p:nvPr/>
          </p:nvCxnSpPr>
          <p:spPr>
            <a:xfrm flipH="1">
              <a:off x="3724275" y="1070092"/>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6" name="Straight Arrow Connector 15">
              <a:extLst>
                <a:ext uri="{FF2B5EF4-FFF2-40B4-BE49-F238E27FC236}">
                  <a16:creationId xmlns:a16="http://schemas.microsoft.com/office/drawing/2014/main" id="{2BB54D2B-836D-435C-A643-B70CC4B7A7D4}"/>
                </a:ext>
              </a:extLst>
            </p:cNvPr>
            <p:cNvCxnSpPr/>
            <p:nvPr/>
          </p:nvCxnSpPr>
          <p:spPr>
            <a:xfrm flipH="1">
              <a:off x="3774281" y="1122066"/>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7" name="Straight Arrow Connector 16">
              <a:extLst>
                <a:ext uri="{FF2B5EF4-FFF2-40B4-BE49-F238E27FC236}">
                  <a16:creationId xmlns:a16="http://schemas.microsoft.com/office/drawing/2014/main" id="{0951AB87-165C-43EC-865E-5762F4082717}"/>
                </a:ext>
              </a:extLst>
            </p:cNvPr>
            <p:cNvCxnSpPr/>
            <p:nvPr/>
          </p:nvCxnSpPr>
          <p:spPr>
            <a:xfrm flipH="1">
              <a:off x="3724275" y="1167990"/>
              <a:ext cx="342900" cy="0"/>
            </a:xfrm>
            <a:prstGeom prst="straightConnector1">
              <a:avLst/>
            </a:prstGeom>
            <a:noFill/>
            <a:ln w="12700" cap="rnd" cmpd="sng" algn="ctr">
              <a:solidFill>
                <a:srgbClr val="EDAE1D"/>
              </a:solidFill>
              <a:prstDash val="solid"/>
              <a:round/>
              <a:headEnd type="none" w="med" len="med"/>
              <a:tailEnd type="none" w="med" len="med"/>
            </a:ln>
            <a:effectLst/>
          </p:spPr>
        </p:cxnSp>
      </p:grpSp>
      <p:sp>
        <p:nvSpPr>
          <p:cNvPr id="20" name="Text Placeholder 19"/>
          <p:cNvSpPr>
            <a:spLocks noGrp="1"/>
          </p:cNvSpPr>
          <p:nvPr>
            <p:ph type="body" sz="quarter" idx="11" hasCustomPrompt="1"/>
          </p:nvPr>
        </p:nvSpPr>
        <p:spPr>
          <a:xfrm>
            <a:off x="6203972" y="2928606"/>
            <a:ext cx="5616573" cy="615553"/>
          </a:xfrm>
        </p:spPr>
        <p:txBody>
          <a:bodyPr lIns="91440" tIns="45720" rIns="91440" bIns="45720"/>
          <a:lstStyle>
            <a:lvl1pPr algn="ctr">
              <a:defRPr sz="3400" b="1">
                <a:solidFill>
                  <a:schemeClr val="bg1"/>
                </a:solidFill>
              </a:defRPr>
            </a:lvl1pPr>
          </a:lstStyle>
          <a:p>
            <a:pPr lvl="0"/>
            <a:r>
              <a:rPr lang="en-US"/>
              <a:t>Title</a:t>
            </a:r>
          </a:p>
        </p:txBody>
      </p:sp>
    </p:spTree>
    <p:extLst>
      <p:ext uri="{BB962C8B-B14F-4D97-AF65-F5344CB8AC3E}">
        <p14:creationId xmlns:p14="http://schemas.microsoft.com/office/powerpoint/2010/main" val="23980591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lient 3">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9427488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6" name="Picture 5" descr="A close up of a logo&#10;&#10;Description automatically generated">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5">
            <a:duotone>
              <a:srgbClr val="FFC000">
                <a:shade val="45000"/>
                <a:satMod val="135000"/>
              </a:srgbClr>
              <a:prstClr val="white"/>
            </a:duotone>
            <a:extLst>
              <a:ext uri="{28A0092B-C50C-407E-A947-70E740481C1C}">
                <a14:useLocalDpi xmlns:a14="http://schemas.microsoft.com/office/drawing/2010/main" val="0"/>
              </a:ext>
            </a:extLst>
          </a:blip>
          <a:srcRect l="-4629" r="-1"/>
          <a:stretch/>
        </p:blipFill>
        <p:spPr>
          <a:xfrm>
            <a:off x="-206828" y="128361"/>
            <a:ext cx="5817448" cy="5700254"/>
          </a:xfrm>
          <a:prstGeom prst="rect">
            <a:avLst/>
          </a:prstGeom>
        </p:spPr>
      </p:pic>
      <p:sp>
        <p:nvSpPr>
          <p:cNvPr id="8" name="Rectangle 7">
            <a:extLst>
              <a:ext uri="{FF2B5EF4-FFF2-40B4-BE49-F238E27FC236}">
                <a16:creationId xmlns:a16="http://schemas.microsoft.com/office/drawing/2014/main" id="{881B43F1-6827-47EF-9941-837D4BAC2F92}"/>
              </a:ext>
            </a:extLst>
          </p:cNvPr>
          <p:cNvSpPr/>
          <p:nvPr userDrawn="1"/>
        </p:nvSpPr>
        <p:spPr>
          <a:xfrm>
            <a:off x="228599" y="234095"/>
            <a:ext cx="5301343" cy="5315899"/>
          </a:xfrm>
          <a:prstGeom prst="rect">
            <a:avLst/>
          </a:prstGeom>
          <a:solidFill>
            <a:srgbClr val="FFFFFF">
              <a:alpha val="81176"/>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6">
            <a:extLst>
              <a:ext uri="{FF2B5EF4-FFF2-40B4-BE49-F238E27FC236}">
                <a16:creationId xmlns:a16="http://schemas.microsoft.com/office/drawing/2014/main" id="{0AD75D50-CCB4-451E-A7A0-BB659993387C}"/>
              </a:ext>
            </a:extLst>
          </p:cNvPr>
          <p:cNvSpPr/>
          <p:nvPr userDrawn="1"/>
        </p:nvSpPr>
        <p:spPr>
          <a:xfrm flipH="1">
            <a:off x="4105024" y="0"/>
            <a:ext cx="8086972" cy="6858000"/>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 name="connsiteX0" fmla="*/ 0 w 9314876"/>
              <a:gd name="connsiteY0" fmla="*/ 0 h 719091"/>
              <a:gd name="connsiteX1" fmla="*/ 7297446 w 9314876"/>
              <a:gd name="connsiteY1" fmla="*/ 0 h 719091"/>
              <a:gd name="connsiteX2" fmla="*/ 9314876 w 9314876"/>
              <a:gd name="connsiteY2" fmla="*/ 719091 h 719091"/>
              <a:gd name="connsiteX3" fmla="*/ 0 w 9314876"/>
              <a:gd name="connsiteY3" fmla="*/ 719091 h 719091"/>
              <a:gd name="connsiteX4" fmla="*/ 0 w 9314876"/>
              <a:gd name="connsiteY4" fmla="*/ 0 h 719091"/>
              <a:gd name="connsiteX0" fmla="*/ 0 w 9314876"/>
              <a:gd name="connsiteY0" fmla="*/ 0 h 719091"/>
              <a:gd name="connsiteX1" fmla="*/ 5780280 w 9314876"/>
              <a:gd name="connsiteY1" fmla="*/ 0 h 719091"/>
              <a:gd name="connsiteX2" fmla="*/ 9314876 w 9314876"/>
              <a:gd name="connsiteY2" fmla="*/ 719091 h 719091"/>
              <a:gd name="connsiteX3" fmla="*/ 0 w 9314876"/>
              <a:gd name="connsiteY3" fmla="*/ 719091 h 719091"/>
              <a:gd name="connsiteX4" fmla="*/ 0 w 931487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876" h="719091">
                <a:moveTo>
                  <a:pt x="0" y="0"/>
                </a:moveTo>
                <a:lnTo>
                  <a:pt x="5780280" y="0"/>
                </a:lnTo>
                <a:lnTo>
                  <a:pt x="9314876" y="719091"/>
                </a:lnTo>
                <a:lnTo>
                  <a:pt x="0" y="719091"/>
                </a:lnTo>
                <a:lnTo>
                  <a:pt x="0" y="0"/>
                </a:lnTo>
                <a:close/>
              </a:path>
            </a:pathLst>
          </a:custGeom>
          <a:solidFill>
            <a:srgbClr val="EDA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0" name="Straight Connector 9">
            <a:extLst>
              <a:ext uri="{FF2B5EF4-FFF2-40B4-BE49-F238E27FC236}">
                <a16:creationId xmlns:a16="http://schemas.microsoft.com/office/drawing/2014/main" id="{7DC743B9-7336-400E-BA85-32B4625CB3B1}"/>
              </a:ext>
            </a:extLst>
          </p:cNvPr>
          <p:cNvCxnSpPr>
            <a:cxnSpLocks/>
          </p:cNvCxnSpPr>
          <p:nvPr userDrawn="1"/>
        </p:nvCxnSpPr>
        <p:spPr>
          <a:xfrm flipH="1">
            <a:off x="3984172" y="-348343"/>
            <a:ext cx="3352799" cy="7500257"/>
          </a:xfrm>
          <a:prstGeom prst="line">
            <a:avLst/>
          </a:prstGeom>
          <a:ln w="38100">
            <a:solidFill>
              <a:srgbClr val="05193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CE03D2A-75EA-4556-8607-5684B6FCB788}"/>
              </a:ext>
            </a:extLst>
          </p:cNvPr>
          <p:cNvCxnSpPr>
            <a:cxnSpLocks/>
          </p:cNvCxnSpPr>
          <p:nvPr userDrawn="1"/>
        </p:nvCxnSpPr>
        <p:spPr>
          <a:xfrm flipH="1">
            <a:off x="4105024" y="-321129"/>
            <a:ext cx="3352799" cy="7500257"/>
          </a:xfrm>
          <a:prstGeom prst="line">
            <a:avLst/>
          </a:prstGeom>
          <a:ln w="19050">
            <a:solidFill>
              <a:srgbClr val="051934"/>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5442CF41-30A6-4F2C-94AC-57500F56FA9B}"/>
              </a:ext>
            </a:extLst>
          </p:cNvPr>
          <p:cNvGrpSpPr/>
          <p:nvPr userDrawn="1"/>
        </p:nvGrpSpPr>
        <p:grpSpPr>
          <a:xfrm rot="6853713">
            <a:off x="205697" y="6574956"/>
            <a:ext cx="8544665" cy="97898"/>
            <a:chOff x="3724275" y="1070092"/>
            <a:chExt cx="8544665" cy="97898"/>
          </a:xfrm>
        </p:grpSpPr>
        <p:cxnSp>
          <p:nvCxnSpPr>
            <p:cNvPr id="13" name="Straight Connector 12">
              <a:extLst>
                <a:ext uri="{FF2B5EF4-FFF2-40B4-BE49-F238E27FC236}">
                  <a16:creationId xmlns:a16="http://schemas.microsoft.com/office/drawing/2014/main" id="{3113059E-30D8-4E91-87A3-26AC29ED3EBD}"/>
                </a:ext>
              </a:extLst>
            </p:cNvPr>
            <p:cNvCxnSpPr/>
            <p:nvPr/>
          </p:nvCxnSpPr>
          <p:spPr>
            <a:xfrm>
              <a:off x="4500979" y="1118586"/>
              <a:ext cx="7767961" cy="0"/>
            </a:xfrm>
            <a:prstGeom prst="line">
              <a:avLst/>
            </a:prstGeom>
            <a:ln w="12700">
              <a:solidFill>
                <a:srgbClr val="051934"/>
              </a:solidFill>
            </a:ln>
          </p:spPr>
          <p:style>
            <a:lnRef idx="1">
              <a:schemeClr val="accent4"/>
            </a:lnRef>
            <a:fillRef idx="0">
              <a:schemeClr val="accent4"/>
            </a:fillRef>
            <a:effectRef idx="0">
              <a:schemeClr val="accent4"/>
            </a:effectRef>
            <a:fontRef idx="minor">
              <a:schemeClr val="tx1"/>
            </a:fontRef>
          </p:style>
        </p:cxnSp>
        <p:sp>
          <p:nvSpPr>
            <p:cNvPr id="14" name="Rectangle 11">
              <a:extLst>
                <a:ext uri="{FF2B5EF4-FFF2-40B4-BE49-F238E27FC236}">
                  <a16:creationId xmlns:a16="http://schemas.microsoft.com/office/drawing/2014/main" id="{78A9BC07-FEBC-458C-AA5E-6238D3DC31AF}"/>
                </a:ext>
              </a:extLst>
            </p:cNvPr>
            <p:cNvSpPr/>
            <p:nvPr/>
          </p:nvSpPr>
          <p:spPr>
            <a:xfrm>
              <a:off x="4117181"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051934"/>
            </a:solidFill>
            <a:ln>
              <a:solidFill>
                <a:srgbClr val="0519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5" name="Straight Arrow Connector 14">
              <a:extLst>
                <a:ext uri="{FF2B5EF4-FFF2-40B4-BE49-F238E27FC236}">
                  <a16:creationId xmlns:a16="http://schemas.microsoft.com/office/drawing/2014/main" id="{7A5832DE-830D-4AA1-864D-A7D9E8C5AC94}"/>
                </a:ext>
              </a:extLst>
            </p:cNvPr>
            <p:cNvCxnSpPr/>
            <p:nvPr/>
          </p:nvCxnSpPr>
          <p:spPr>
            <a:xfrm flipH="1">
              <a:off x="3724275" y="1070092"/>
              <a:ext cx="342900" cy="0"/>
            </a:xfrm>
            <a:prstGeom prst="straightConnector1">
              <a:avLst/>
            </a:prstGeom>
            <a:ln w="12700" cap="rnd">
              <a:solidFill>
                <a:srgbClr val="051934"/>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BB54D2B-836D-435C-A643-B70CC4B7A7D4}"/>
                </a:ext>
              </a:extLst>
            </p:cNvPr>
            <p:cNvCxnSpPr/>
            <p:nvPr/>
          </p:nvCxnSpPr>
          <p:spPr>
            <a:xfrm flipH="1">
              <a:off x="3774281" y="1122066"/>
              <a:ext cx="342900" cy="0"/>
            </a:xfrm>
            <a:prstGeom prst="straightConnector1">
              <a:avLst/>
            </a:prstGeom>
            <a:ln w="12700" cap="rnd">
              <a:solidFill>
                <a:srgbClr val="051934"/>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951AB87-165C-43EC-865E-5762F4082717}"/>
                </a:ext>
              </a:extLst>
            </p:cNvPr>
            <p:cNvCxnSpPr/>
            <p:nvPr/>
          </p:nvCxnSpPr>
          <p:spPr>
            <a:xfrm flipH="1">
              <a:off x="3724275" y="1167990"/>
              <a:ext cx="342900" cy="0"/>
            </a:xfrm>
            <a:prstGeom prst="straightConnector1">
              <a:avLst/>
            </a:prstGeom>
            <a:ln w="12700" cap="rnd">
              <a:solidFill>
                <a:srgbClr val="051934"/>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9" name="Text Placeholder 19"/>
          <p:cNvSpPr>
            <a:spLocks noGrp="1"/>
          </p:cNvSpPr>
          <p:nvPr>
            <p:ph type="body" sz="quarter" idx="11" hasCustomPrompt="1"/>
          </p:nvPr>
        </p:nvSpPr>
        <p:spPr>
          <a:xfrm>
            <a:off x="6203972" y="2928606"/>
            <a:ext cx="5616573" cy="615553"/>
          </a:xfrm>
        </p:spPr>
        <p:txBody>
          <a:bodyPr lIns="91440" tIns="45720" rIns="91440" bIns="45720"/>
          <a:lstStyle>
            <a:lvl1pPr algn="ctr">
              <a:defRPr sz="3400" b="1">
                <a:solidFill>
                  <a:srgbClr val="575757"/>
                </a:solidFill>
              </a:defRPr>
            </a:lvl1pPr>
          </a:lstStyle>
          <a:p>
            <a:pPr lvl="0"/>
            <a:r>
              <a:rPr lang="en-US"/>
              <a:t>Title</a:t>
            </a:r>
          </a:p>
        </p:txBody>
      </p:sp>
    </p:spTree>
    <p:extLst>
      <p:ext uri="{BB962C8B-B14F-4D97-AF65-F5344CB8AC3E}">
        <p14:creationId xmlns:p14="http://schemas.microsoft.com/office/powerpoint/2010/main" val="24932215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lient 4">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8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17" name="Rectangle 6">
            <a:extLst>
              <a:ext uri="{FF2B5EF4-FFF2-40B4-BE49-F238E27FC236}">
                <a16:creationId xmlns:a16="http://schemas.microsoft.com/office/drawing/2014/main" id="{0AD75D50-CCB4-451E-A7A0-BB659993387C}"/>
              </a:ext>
            </a:extLst>
          </p:cNvPr>
          <p:cNvSpPr/>
          <p:nvPr userDrawn="1"/>
        </p:nvSpPr>
        <p:spPr>
          <a:xfrm>
            <a:off x="-1" y="5850386"/>
            <a:ext cx="7297446" cy="719091"/>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7446" h="719091">
                <a:moveTo>
                  <a:pt x="0" y="0"/>
                </a:moveTo>
                <a:lnTo>
                  <a:pt x="7297446" y="0"/>
                </a:lnTo>
                <a:lnTo>
                  <a:pt x="6631621"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Oval 17">
            <a:extLst>
              <a:ext uri="{FF2B5EF4-FFF2-40B4-BE49-F238E27FC236}">
                <a16:creationId xmlns:a16="http://schemas.microsoft.com/office/drawing/2014/main" id="{E2B21D19-2C3D-44F2-BD7B-B357A1D0C7A4}"/>
              </a:ext>
            </a:extLst>
          </p:cNvPr>
          <p:cNvSpPr/>
          <p:nvPr userDrawn="1"/>
        </p:nvSpPr>
        <p:spPr>
          <a:xfrm>
            <a:off x="283028" y="5268686"/>
            <a:ext cx="1445051" cy="144505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8">
            <a:extLst>
              <a:ext uri="{FF2B5EF4-FFF2-40B4-BE49-F238E27FC236}">
                <a16:creationId xmlns:a16="http://schemas.microsoft.com/office/drawing/2014/main" id="{210ECE13-3EDD-413C-803A-B8D8B2E8245E}"/>
              </a:ext>
            </a:extLst>
          </p:cNvPr>
          <p:cNvSpPr/>
          <p:nvPr userDrawn="1"/>
        </p:nvSpPr>
        <p:spPr>
          <a:xfrm>
            <a:off x="6729274" y="5850386"/>
            <a:ext cx="5462726" cy="719090"/>
          </a:xfrm>
          <a:custGeom>
            <a:avLst/>
            <a:gdLst>
              <a:gd name="connsiteX0" fmla="*/ 0 w 5684668"/>
              <a:gd name="connsiteY0" fmla="*/ 0 h 719090"/>
              <a:gd name="connsiteX1" fmla="*/ 5684668 w 5684668"/>
              <a:gd name="connsiteY1" fmla="*/ 0 h 719090"/>
              <a:gd name="connsiteX2" fmla="*/ 5684668 w 5684668"/>
              <a:gd name="connsiteY2" fmla="*/ 719090 h 719090"/>
              <a:gd name="connsiteX3" fmla="*/ 0 w 5684668"/>
              <a:gd name="connsiteY3" fmla="*/ 719090 h 719090"/>
              <a:gd name="connsiteX4" fmla="*/ 0 w 5684668"/>
              <a:gd name="connsiteY4" fmla="*/ 0 h 719090"/>
              <a:gd name="connsiteX0" fmla="*/ 843379 w 5684668"/>
              <a:gd name="connsiteY0" fmla="*/ 0 h 719090"/>
              <a:gd name="connsiteX1" fmla="*/ 5684668 w 5684668"/>
              <a:gd name="connsiteY1" fmla="*/ 0 h 719090"/>
              <a:gd name="connsiteX2" fmla="*/ 5684668 w 5684668"/>
              <a:gd name="connsiteY2" fmla="*/ 719090 h 719090"/>
              <a:gd name="connsiteX3" fmla="*/ 0 w 5684668"/>
              <a:gd name="connsiteY3" fmla="*/ 719090 h 719090"/>
              <a:gd name="connsiteX4" fmla="*/ 843379 w 5684668"/>
              <a:gd name="connsiteY4" fmla="*/ 0 h 719090"/>
              <a:gd name="connsiteX0" fmla="*/ 621437 w 5462726"/>
              <a:gd name="connsiteY0" fmla="*/ 0 h 719090"/>
              <a:gd name="connsiteX1" fmla="*/ 5462726 w 5462726"/>
              <a:gd name="connsiteY1" fmla="*/ 0 h 719090"/>
              <a:gd name="connsiteX2" fmla="*/ 5462726 w 5462726"/>
              <a:gd name="connsiteY2" fmla="*/ 719090 h 719090"/>
              <a:gd name="connsiteX3" fmla="*/ 0 w 5462726"/>
              <a:gd name="connsiteY3" fmla="*/ 719090 h 719090"/>
              <a:gd name="connsiteX4" fmla="*/ 621437 w 5462726"/>
              <a:gd name="connsiteY4" fmla="*/ 0 h 719090"/>
              <a:gd name="connsiteX0" fmla="*/ 656947 w 5462726"/>
              <a:gd name="connsiteY0" fmla="*/ 8878 h 719090"/>
              <a:gd name="connsiteX1" fmla="*/ 5462726 w 5462726"/>
              <a:gd name="connsiteY1" fmla="*/ 0 h 719090"/>
              <a:gd name="connsiteX2" fmla="*/ 5462726 w 5462726"/>
              <a:gd name="connsiteY2" fmla="*/ 719090 h 719090"/>
              <a:gd name="connsiteX3" fmla="*/ 0 w 5462726"/>
              <a:gd name="connsiteY3" fmla="*/ 719090 h 719090"/>
              <a:gd name="connsiteX4" fmla="*/ 656947 w 5462726"/>
              <a:gd name="connsiteY4" fmla="*/ 8878 h 719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2726" h="719090">
                <a:moveTo>
                  <a:pt x="656947" y="8878"/>
                </a:moveTo>
                <a:lnTo>
                  <a:pt x="5462726" y="0"/>
                </a:lnTo>
                <a:lnTo>
                  <a:pt x="5462726" y="719090"/>
                </a:lnTo>
                <a:lnTo>
                  <a:pt x="0" y="719090"/>
                </a:lnTo>
                <a:lnTo>
                  <a:pt x="656947" y="8878"/>
                </a:lnTo>
                <a:close/>
              </a:path>
            </a:pathLst>
          </a:custGeom>
          <a:solidFill>
            <a:srgbClr val="EDA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0" name="Picture 19" descr="A close up of a logo&#10;&#10;Description automatically generated">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6">
            <a:duotone>
              <a:srgbClr val="FFC000">
                <a:shade val="45000"/>
                <a:satMod val="135000"/>
              </a:srgbClr>
              <a:prstClr val="white"/>
            </a:duotone>
            <a:extLst>
              <a:ext uri="{28A0092B-C50C-407E-A947-70E740481C1C}">
                <a14:useLocalDpi xmlns:a14="http://schemas.microsoft.com/office/drawing/2010/main" val="0"/>
              </a:ext>
            </a:extLst>
          </a:blip>
          <a:srcRect l="-1235"/>
          <a:stretch/>
        </p:blipFill>
        <p:spPr>
          <a:xfrm>
            <a:off x="154656" y="5156581"/>
            <a:ext cx="1680063" cy="1701419"/>
          </a:xfrm>
          <a:prstGeom prst="rect">
            <a:avLst/>
          </a:prstGeom>
        </p:spPr>
      </p:pic>
      <p:cxnSp>
        <p:nvCxnSpPr>
          <p:cNvPr id="22" name="Straight Connector 21">
            <a:extLst>
              <a:ext uri="{FF2B5EF4-FFF2-40B4-BE49-F238E27FC236}">
                <a16:creationId xmlns:a16="http://schemas.microsoft.com/office/drawing/2014/main" id="{E5832262-43E3-4A07-82F9-44A3C389201E}"/>
              </a:ext>
            </a:extLst>
          </p:cNvPr>
          <p:cNvCxnSpPr>
            <a:cxnSpLocks/>
          </p:cNvCxnSpPr>
          <p:nvPr/>
        </p:nvCxnSpPr>
        <p:spPr>
          <a:xfrm>
            <a:off x="1059732" y="1118586"/>
            <a:ext cx="11001639" cy="0"/>
          </a:xfrm>
          <a:prstGeom prst="line">
            <a:avLst/>
          </a:prstGeom>
          <a:noFill/>
          <a:ln w="12700" cap="flat" cmpd="sng" algn="ctr">
            <a:solidFill>
              <a:srgbClr val="FFC000"/>
            </a:solidFill>
            <a:prstDash val="solid"/>
            <a:miter lim="800000"/>
          </a:ln>
          <a:effectLst/>
        </p:spPr>
      </p:cxnSp>
      <p:sp>
        <p:nvSpPr>
          <p:cNvPr id="23" name="Rectangle 11">
            <a:extLst>
              <a:ext uri="{FF2B5EF4-FFF2-40B4-BE49-F238E27FC236}">
                <a16:creationId xmlns:a16="http://schemas.microsoft.com/office/drawing/2014/main" id="{5065A4B8-5F15-4D02-9448-AB93774FE071}"/>
              </a:ext>
            </a:extLst>
          </p:cNvPr>
          <p:cNvSpPr/>
          <p:nvPr/>
        </p:nvSpPr>
        <p:spPr>
          <a:xfrm>
            <a:off x="675934"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w="12700" cap="flat" cmpd="sng" algn="ctr">
            <a:solidFill>
              <a:srgbClr val="EDAE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24" name="Straight Arrow Connector 23">
            <a:extLst>
              <a:ext uri="{FF2B5EF4-FFF2-40B4-BE49-F238E27FC236}">
                <a16:creationId xmlns:a16="http://schemas.microsoft.com/office/drawing/2014/main" id="{F8E9294F-BB5D-46ED-B464-54CBD1CF8C8D}"/>
              </a:ext>
            </a:extLst>
          </p:cNvPr>
          <p:cNvCxnSpPr/>
          <p:nvPr/>
        </p:nvCxnSpPr>
        <p:spPr>
          <a:xfrm flipH="1">
            <a:off x="283028" y="1070092"/>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25" name="Straight Arrow Connector 24">
            <a:extLst>
              <a:ext uri="{FF2B5EF4-FFF2-40B4-BE49-F238E27FC236}">
                <a16:creationId xmlns:a16="http://schemas.microsoft.com/office/drawing/2014/main" id="{D0A5D17E-15DF-4C7D-8634-463BF7667DBC}"/>
              </a:ext>
            </a:extLst>
          </p:cNvPr>
          <p:cNvCxnSpPr/>
          <p:nvPr/>
        </p:nvCxnSpPr>
        <p:spPr>
          <a:xfrm flipH="1">
            <a:off x="333034" y="1122066"/>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26" name="Straight Arrow Connector 25">
            <a:extLst>
              <a:ext uri="{FF2B5EF4-FFF2-40B4-BE49-F238E27FC236}">
                <a16:creationId xmlns:a16="http://schemas.microsoft.com/office/drawing/2014/main" id="{D4801302-3D6B-4CBE-AB1F-66B2163E9DE9}"/>
              </a:ext>
            </a:extLst>
          </p:cNvPr>
          <p:cNvCxnSpPr/>
          <p:nvPr/>
        </p:nvCxnSpPr>
        <p:spPr>
          <a:xfrm flipH="1">
            <a:off x="283028" y="1167990"/>
            <a:ext cx="342900" cy="0"/>
          </a:xfrm>
          <a:prstGeom prst="straightConnector1">
            <a:avLst/>
          </a:prstGeom>
          <a:noFill/>
          <a:ln w="12700" cap="rnd" cmpd="sng" algn="ctr">
            <a:solidFill>
              <a:srgbClr val="EDAE1D"/>
            </a:solidFill>
            <a:prstDash val="solid"/>
            <a:round/>
            <a:headEnd type="none" w="med" len="med"/>
            <a:tailEnd type="none" w="med" len="med"/>
          </a:ln>
          <a:effectLst/>
        </p:spPr>
      </p:cxnSp>
      <p:sp>
        <p:nvSpPr>
          <p:cNvPr id="29" name="Title 2"/>
          <p:cNvSpPr>
            <a:spLocks noGrp="1"/>
          </p:cNvSpPr>
          <p:nvPr userDrawn="1">
            <p:ph type="title" hasCustomPrompt="1"/>
          </p:nvPr>
        </p:nvSpPr>
        <p:spPr>
          <a:xfrm>
            <a:off x="1059732" y="682294"/>
            <a:ext cx="10843790" cy="387798"/>
          </a:xfrm>
        </p:spPr>
        <p:txBody>
          <a:bodyPr anchor="b"/>
          <a:lstStyle>
            <a:lvl1pPr>
              <a:defRPr sz="2800"/>
            </a:lvl1pPr>
          </a:lstStyle>
          <a:p>
            <a:r>
              <a:rPr lang="en-US"/>
              <a:t>Click to add title</a:t>
            </a:r>
          </a:p>
        </p:txBody>
      </p:sp>
    </p:spTree>
    <p:extLst>
      <p:ext uri="{BB962C8B-B14F-4D97-AF65-F5344CB8AC3E}">
        <p14:creationId xmlns:p14="http://schemas.microsoft.com/office/powerpoint/2010/main" val="8383708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lient 5">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8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6" name="Rectangle 6">
            <a:extLst>
              <a:ext uri="{FF2B5EF4-FFF2-40B4-BE49-F238E27FC236}">
                <a16:creationId xmlns:a16="http://schemas.microsoft.com/office/drawing/2014/main" id="{0AD75D50-CCB4-451E-A7A0-BB659993387C}"/>
              </a:ext>
            </a:extLst>
          </p:cNvPr>
          <p:cNvSpPr/>
          <p:nvPr userDrawn="1"/>
        </p:nvSpPr>
        <p:spPr>
          <a:xfrm>
            <a:off x="-1" y="5850386"/>
            <a:ext cx="7297446" cy="719091"/>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7446" h="719091">
                <a:moveTo>
                  <a:pt x="0" y="0"/>
                </a:moveTo>
                <a:lnTo>
                  <a:pt x="7297446" y="0"/>
                </a:lnTo>
                <a:lnTo>
                  <a:pt x="6631621"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8">
            <a:extLst>
              <a:ext uri="{FF2B5EF4-FFF2-40B4-BE49-F238E27FC236}">
                <a16:creationId xmlns:a16="http://schemas.microsoft.com/office/drawing/2014/main" id="{210ECE13-3EDD-413C-803A-B8D8B2E8245E}"/>
              </a:ext>
            </a:extLst>
          </p:cNvPr>
          <p:cNvSpPr/>
          <p:nvPr userDrawn="1"/>
        </p:nvSpPr>
        <p:spPr>
          <a:xfrm>
            <a:off x="6729274" y="5850386"/>
            <a:ext cx="5462726" cy="719090"/>
          </a:xfrm>
          <a:custGeom>
            <a:avLst/>
            <a:gdLst>
              <a:gd name="connsiteX0" fmla="*/ 0 w 5684668"/>
              <a:gd name="connsiteY0" fmla="*/ 0 h 719090"/>
              <a:gd name="connsiteX1" fmla="*/ 5684668 w 5684668"/>
              <a:gd name="connsiteY1" fmla="*/ 0 h 719090"/>
              <a:gd name="connsiteX2" fmla="*/ 5684668 w 5684668"/>
              <a:gd name="connsiteY2" fmla="*/ 719090 h 719090"/>
              <a:gd name="connsiteX3" fmla="*/ 0 w 5684668"/>
              <a:gd name="connsiteY3" fmla="*/ 719090 h 719090"/>
              <a:gd name="connsiteX4" fmla="*/ 0 w 5684668"/>
              <a:gd name="connsiteY4" fmla="*/ 0 h 719090"/>
              <a:gd name="connsiteX0" fmla="*/ 843379 w 5684668"/>
              <a:gd name="connsiteY0" fmla="*/ 0 h 719090"/>
              <a:gd name="connsiteX1" fmla="*/ 5684668 w 5684668"/>
              <a:gd name="connsiteY1" fmla="*/ 0 h 719090"/>
              <a:gd name="connsiteX2" fmla="*/ 5684668 w 5684668"/>
              <a:gd name="connsiteY2" fmla="*/ 719090 h 719090"/>
              <a:gd name="connsiteX3" fmla="*/ 0 w 5684668"/>
              <a:gd name="connsiteY3" fmla="*/ 719090 h 719090"/>
              <a:gd name="connsiteX4" fmla="*/ 843379 w 5684668"/>
              <a:gd name="connsiteY4" fmla="*/ 0 h 719090"/>
              <a:gd name="connsiteX0" fmla="*/ 621437 w 5462726"/>
              <a:gd name="connsiteY0" fmla="*/ 0 h 719090"/>
              <a:gd name="connsiteX1" fmla="*/ 5462726 w 5462726"/>
              <a:gd name="connsiteY1" fmla="*/ 0 h 719090"/>
              <a:gd name="connsiteX2" fmla="*/ 5462726 w 5462726"/>
              <a:gd name="connsiteY2" fmla="*/ 719090 h 719090"/>
              <a:gd name="connsiteX3" fmla="*/ 0 w 5462726"/>
              <a:gd name="connsiteY3" fmla="*/ 719090 h 719090"/>
              <a:gd name="connsiteX4" fmla="*/ 621437 w 5462726"/>
              <a:gd name="connsiteY4" fmla="*/ 0 h 719090"/>
              <a:gd name="connsiteX0" fmla="*/ 656947 w 5462726"/>
              <a:gd name="connsiteY0" fmla="*/ 8878 h 719090"/>
              <a:gd name="connsiteX1" fmla="*/ 5462726 w 5462726"/>
              <a:gd name="connsiteY1" fmla="*/ 0 h 719090"/>
              <a:gd name="connsiteX2" fmla="*/ 5462726 w 5462726"/>
              <a:gd name="connsiteY2" fmla="*/ 719090 h 719090"/>
              <a:gd name="connsiteX3" fmla="*/ 0 w 5462726"/>
              <a:gd name="connsiteY3" fmla="*/ 719090 h 719090"/>
              <a:gd name="connsiteX4" fmla="*/ 656947 w 5462726"/>
              <a:gd name="connsiteY4" fmla="*/ 8878 h 719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2726" h="719090">
                <a:moveTo>
                  <a:pt x="656947" y="8878"/>
                </a:moveTo>
                <a:lnTo>
                  <a:pt x="5462726" y="0"/>
                </a:lnTo>
                <a:lnTo>
                  <a:pt x="5462726" y="719090"/>
                </a:lnTo>
                <a:lnTo>
                  <a:pt x="0" y="719090"/>
                </a:lnTo>
                <a:lnTo>
                  <a:pt x="656947" y="8878"/>
                </a:lnTo>
                <a:close/>
              </a:path>
            </a:pathLst>
          </a:custGeom>
          <a:solidFill>
            <a:srgbClr val="EDA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9" name="Group 8">
            <a:extLst>
              <a:ext uri="{FF2B5EF4-FFF2-40B4-BE49-F238E27FC236}">
                <a16:creationId xmlns:a16="http://schemas.microsoft.com/office/drawing/2014/main" id="{2F8C7957-DB72-4CA6-AB40-261946F24E10}"/>
              </a:ext>
            </a:extLst>
          </p:cNvPr>
          <p:cNvGrpSpPr/>
          <p:nvPr userDrawn="1"/>
        </p:nvGrpSpPr>
        <p:grpSpPr>
          <a:xfrm>
            <a:off x="1963091" y="1070092"/>
            <a:ext cx="11778343" cy="97898"/>
            <a:chOff x="283028" y="1070092"/>
            <a:chExt cx="11778343" cy="97898"/>
          </a:xfrm>
        </p:grpSpPr>
        <p:cxnSp>
          <p:nvCxnSpPr>
            <p:cNvPr id="10" name="Straight Connector 9">
              <a:extLst>
                <a:ext uri="{FF2B5EF4-FFF2-40B4-BE49-F238E27FC236}">
                  <a16:creationId xmlns:a16="http://schemas.microsoft.com/office/drawing/2014/main" id="{E5832262-43E3-4A07-82F9-44A3C389201E}"/>
                </a:ext>
              </a:extLst>
            </p:cNvPr>
            <p:cNvCxnSpPr>
              <a:cxnSpLocks/>
            </p:cNvCxnSpPr>
            <p:nvPr/>
          </p:nvCxnSpPr>
          <p:spPr>
            <a:xfrm>
              <a:off x="1059732" y="1118586"/>
              <a:ext cx="11001639" cy="0"/>
            </a:xfrm>
            <a:prstGeom prst="line">
              <a:avLst/>
            </a:prstGeom>
            <a:noFill/>
            <a:ln w="12700" cap="flat" cmpd="sng" algn="ctr">
              <a:solidFill>
                <a:srgbClr val="FFC000"/>
              </a:solidFill>
              <a:prstDash val="solid"/>
              <a:miter lim="800000"/>
            </a:ln>
            <a:effectLst/>
          </p:spPr>
        </p:cxnSp>
        <p:sp>
          <p:nvSpPr>
            <p:cNvPr id="11" name="Rectangle 11">
              <a:extLst>
                <a:ext uri="{FF2B5EF4-FFF2-40B4-BE49-F238E27FC236}">
                  <a16:creationId xmlns:a16="http://schemas.microsoft.com/office/drawing/2014/main" id="{5065A4B8-5F15-4D02-9448-AB93774FE071}"/>
                </a:ext>
              </a:extLst>
            </p:cNvPr>
            <p:cNvSpPr/>
            <p:nvPr/>
          </p:nvSpPr>
          <p:spPr>
            <a:xfrm>
              <a:off x="675934"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w="12700" cap="flat" cmpd="sng" algn="ctr">
              <a:solidFill>
                <a:srgbClr val="EDAE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Arrow Connector 11">
              <a:extLst>
                <a:ext uri="{FF2B5EF4-FFF2-40B4-BE49-F238E27FC236}">
                  <a16:creationId xmlns:a16="http://schemas.microsoft.com/office/drawing/2014/main" id="{F8E9294F-BB5D-46ED-B464-54CBD1CF8C8D}"/>
                </a:ext>
              </a:extLst>
            </p:cNvPr>
            <p:cNvCxnSpPr/>
            <p:nvPr/>
          </p:nvCxnSpPr>
          <p:spPr>
            <a:xfrm flipH="1">
              <a:off x="283028" y="1070092"/>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3" name="Straight Arrow Connector 12">
              <a:extLst>
                <a:ext uri="{FF2B5EF4-FFF2-40B4-BE49-F238E27FC236}">
                  <a16:creationId xmlns:a16="http://schemas.microsoft.com/office/drawing/2014/main" id="{D0A5D17E-15DF-4C7D-8634-463BF7667DBC}"/>
                </a:ext>
              </a:extLst>
            </p:cNvPr>
            <p:cNvCxnSpPr/>
            <p:nvPr/>
          </p:nvCxnSpPr>
          <p:spPr>
            <a:xfrm flipH="1">
              <a:off x="333034" y="1122066"/>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4" name="Straight Arrow Connector 13">
              <a:extLst>
                <a:ext uri="{FF2B5EF4-FFF2-40B4-BE49-F238E27FC236}">
                  <a16:creationId xmlns:a16="http://schemas.microsoft.com/office/drawing/2014/main" id="{D4801302-3D6B-4CBE-AB1F-66B2163E9DE9}"/>
                </a:ext>
              </a:extLst>
            </p:cNvPr>
            <p:cNvCxnSpPr/>
            <p:nvPr/>
          </p:nvCxnSpPr>
          <p:spPr>
            <a:xfrm flipH="1">
              <a:off x="283028" y="1167990"/>
              <a:ext cx="342900" cy="0"/>
            </a:xfrm>
            <a:prstGeom prst="straightConnector1">
              <a:avLst/>
            </a:prstGeom>
            <a:noFill/>
            <a:ln w="12700" cap="rnd" cmpd="sng" algn="ctr">
              <a:solidFill>
                <a:srgbClr val="EDAE1D"/>
              </a:solidFill>
              <a:prstDash val="solid"/>
              <a:round/>
              <a:headEnd type="none" w="med" len="med"/>
              <a:tailEnd type="none" w="med" len="med"/>
            </a:ln>
            <a:effectLst/>
          </p:spPr>
        </p:cxnSp>
      </p:grpSp>
      <p:grpSp>
        <p:nvGrpSpPr>
          <p:cNvPr id="15" name="Group 14">
            <a:extLst>
              <a:ext uri="{FF2B5EF4-FFF2-40B4-BE49-F238E27FC236}">
                <a16:creationId xmlns:a16="http://schemas.microsoft.com/office/drawing/2014/main" id="{34AE90C2-9094-487A-B01B-8531116BA3AD}"/>
              </a:ext>
            </a:extLst>
          </p:cNvPr>
          <p:cNvGrpSpPr/>
          <p:nvPr userDrawn="1"/>
        </p:nvGrpSpPr>
        <p:grpSpPr>
          <a:xfrm>
            <a:off x="161584" y="316369"/>
            <a:ext cx="1680063" cy="1701419"/>
            <a:chOff x="154656" y="5156581"/>
            <a:chExt cx="1680063" cy="1701419"/>
          </a:xfrm>
        </p:grpSpPr>
        <p:sp>
          <p:nvSpPr>
            <p:cNvPr id="16" name="Oval 15">
              <a:extLst>
                <a:ext uri="{FF2B5EF4-FFF2-40B4-BE49-F238E27FC236}">
                  <a16:creationId xmlns:a16="http://schemas.microsoft.com/office/drawing/2014/main" id="{E2B21D19-2C3D-44F2-BD7B-B357A1D0C7A4}"/>
                </a:ext>
              </a:extLst>
            </p:cNvPr>
            <p:cNvSpPr/>
            <p:nvPr/>
          </p:nvSpPr>
          <p:spPr>
            <a:xfrm>
              <a:off x="283028" y="5268686"/>
              <a:ext cx="1445051" cy="1445051"/>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descr="A close up of a logo&#10;&#10;Description automatically generated">
              <a:extLst>
                <a:ext uri="{FF2B5EF4-FFF2-40B4-BE49-F238E27FC236}">
                  <a16:creationId xmlns:a16="http://schemas.microsoft.com/office/drawing/2014/main" id="{245211DD-9F9B-4E03-931C-F9A31D9B9F1D}"/>
                </a:ext>
              </a:extLst>
            </p:cNvPr>
            <p:cNvPicPr>
              <a:picLocks noChangeAspect="1"/>
            </p:cNvPicPr>
            <p:nvPr/>
          </p:nvPicPr>
          <p:blipFill rotWithShape="1">
            <a:blip r:embed="rId6">
              <a:duotone>
                <a:srgbClr val="FFC000">
                  <a:shade val="45000"/>
                  <a:satMod val="135000"/>
                </a:srgbClr>
                <a:prstClr val="white"/>
              </a:duotone>
              <a:extLst>
                <a:ext uri="{28A0092B-C50C-407E-A947-70E740481C1C}">
                  <a14:useLocalDpi xmlns:a14="http://schemas.microsoft.com/office/drawing/2010/main" val="0"/>
                </a:ext>
              </a:extLst>
            </a:blip>
            <a:srcRect l="-1235"/>
            <a:stretch/>
          </p:blipFill>
          <p:spPr>
            <a:xfrm>
              <a:off x="154656" y="5156581"/>
              <a:ext cx="1680063" cy="1701419"/>
            </a:xfrm>
            <a:prstGeom prst="rect">
              <a:avLst/>
            </a:prstGeom>
          </p:spPr>
        </p:pic>
      </p:grpSp>
      <p:sp>
        <p:nvSpPr>
          <p:cNvPr id="19" name="Title 2"/>
          <p:cNvSpPr>
            <a:spLocks noGrp="1"/>
          </p:cNvSpPr>
          <p:nvPr>
            <p:ph type="title" hasCustomPrompt="1"/>
          </p:nvPr>
        </p:nvSpPr>
        <p:spPr>
          <a:xfrm>
            <a:off x="2739795" y="682294"/>
            <a:ext cx="9163727" cy="387798"/>
          </a:xfrm>
        </p:spPr>
        <p:txBody>
          <a:bodyPr anchor="b"/>
          <a:lstStyle>
            <a:lvl1pPr>
              <a:defRPr sz="2800"/>
            </a:lvl1pPr>
          </a:lstStyle>
          <a:p>
            <a:r>
              <a:rPr lang="en-US"/>
              <a:t>Click to add title</a:t>
            </a:r>
          </a:p>
        </p:txBody>
      </p:sp>
    </p:spTree>
    <p:extLst>
      <p:ext uri="{BB962C8B-B14F-4D97-AF65-F5344CB8AC3E}">
        <p14:creationId xmlns:p14="http://schemas.microsoft.com/office/powerpoint/2010/main" val="3540762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lient 6">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grpSp>
        <p:nvGrpSpPr>
          <p:cNvPr id="6" name="Group 5">
            <a:extLst>
              <a:ext uri="{FF2B5EF4-FFF2-40B4-BE49-F238E27FC236}">
                <a16:creationId xmlns:a16="http://schemas.microsoft.com/office/drawing/2014/main" id="{2F8C7957-DB72-4CA6-AB40-261946F24E10}"/>
              </a:ext>
            </a:extLst>
          </p:cNvPr>
          <p:cNvGrpSpPr/>
          <p:nvPr userDrawn="1"/>
        </p:nvGrpSpPr>
        <p:grpSpPr>
          <a:xfrm rot="5400000">
            <a:off x="-3773681" y="6033979"/>
            <a:ext cx="11778343" cy="97898"/>
            <a:chOff x="283028" y="1070092"/>
            <a:chExt cx="11778343" cy="97898"/>
          </a:xfrm>
        </p:grpSpPr>
        <p:cxnSp>
          <p:nvCxnSpPr>
            <p:cNvPr id="8" name="Straight Connector 7">
              <a:extLst>
                <a:ext uri="{FF2B5EF4-FFF2-40B4-BE49-F238E27FC236}">
                  <a16:creationId xmlns:a16="http://schemas.microsoft.com/office/drawing/2014/main" id="{E5832262-43E3-4A07-82F9-44A3C389201E}"/>
                </a:ext>
              </a:extLst>
            </p:cNvPr>
            <p:cNvCxnSpPr>
              <a:cxnSpLocks/>
            </p:cNvCxnSpPr>
            <p:nvPr/>
          </p:nvCxnSpPr>
          <p:spPr>
            <a:xfrm>
              <a:off x="1059732" y="1118586"/>
              <a:ext cx="11001639" cy="0"/>
            </a:xfrm>
            <a:prstGeom prst="line">
              <a:avLst/>
            </a:prstGeom>
            <a:noFill/>
            <a:ln w="12700" cap="flat" cmpd="sng" algn="ctr">
              <a:solidFill>
                <a:srgbClr val="FFC000"/>
              </a:solidFill>
              <a:prstDash val="solid"/>
              <a:miter lim="800000"/>
            </a:ln>
            <a:effectLst/>
          </p:spPr>
        </p:cxnSp>
        <p:sp>
          <p:nvSpPr>
            <p:cNvPr id="9" name="Rectangle 11">
              <a:extLst>
                <a:ext uri="{FF2B5EF4-FFF2-40B4-BE49-F238E27FC236}">
                  <a16:creationId xmlns:a16="http://schemas.microsoft.com/office/drawing/2014/main" id="{5065A4B8-5F15-4D02-9448-AB93774FE071}"/>
                </a:ext>
              </a:extLst>
            </p:cNvPr>
            <p:cNvSpPr/>
            <p:nvPr/>
          </p:nvSpPr>
          <p:spPr>
            <a:xfrm>
              <a:off x="675934"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w="12700" cap="flat" cmpd="sng" algn="ctr">
              <a:solidFill>
                <a:srgbClr val="EDAE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0" name="Straight Arrow Connector 9">
              <a:extLst>
                <a:ext uri="{FF2B5EF4-FFF2-40B4-BE49-F238E27FC236}">
                  <a16:creationId xmlns:a16="http://schemas.microsoft.com/office/drawing/2014/main" id="{F8E9294F-BB5D-46ED-B464-54CBD1CF8C8D}"/>
                </a:ext>
              </a:extLst>
            </p:cNvPr>
            <p:cNvCxnSpPr/>
            <p:nvPr/>
          </p:nvCxnSpPr>
          <p:spPr>
            <a:xfrm flipH="1">
              <a:off x="283028" y="1070092"/>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1" name="Straight Arrow Connector 10">
              <a:extLst>
                <a:ext uri="{FF2B5EF4-FFF2-40B4-BE49-F238E27FC236}">
                  <a16:creationId xmlns:a16="http://schemas.microsoft.com/office/drawing/2014/main" id="{D0A5D17E-15DF-4C7D-8634-463BF7667DBC}"/>
                </a:ext>
              </a:extLst>
            </p:cNvPr>
            <p:cNvCxnSpPr/>
            <p:nvPr/>
          </p:nvCxnSpPr>
          <p:spPr>
            <a:xfrm flipH="1">
              <a:off x="333034" y="1122066"/>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2" name="Straight Arrow Connector 11">
              <a:extLst>
                <a:ext uri="{FF2B5EF4-FFF2-40B4-BE49-F238E27FC236}">
                  <a16:creationId xmlns:a16="http://schemas.microsoft.com/office/drawing/2014/main" id="{D4801302-3D6B-4CBE-AB1F-66B2163E9DE9}"/>
                </a:ext>
              </a:extLst>
            </p:cNvPr>
            <p:cNvCxnSpPr/>
            <p:nvPr/>
          </p:nvCxnSpPr>
          <p:spPr>
            <a:xfrm flipH="1">
              <a:off x="283028" y="1167990"/>
              <a:ext cx="342900" cy="0"/>
            </a:xfrm>
            <a:prstGeom prst="straightConnector1">
              <a:avLst/>
            </a:prstGeom>
            <a:noFill/>
            <a:ln w="12700" cap="rnd" cmpd="sng" algn="ctr">
              <a:solidFill>
                <a:srgbClr val="EDAE1D"/>
              </a:solidFill>
              <a:prstDash val="solid"/>
              <a:round/>
              <a:headEnd type="none" w="med" len="med"/>
              <a:tailEnd type="none" w="med" len="med"/>
            </a:ln>
            <a:effectLst/>
          </p:spPr>
        </p:cxnSp>
      </p:grpSp>
      <p:grpSp>
        <p:nvGrpSpPr>
          <p:cNvPr id="13" name="Group 12">
            <a:extLst>
              <a:ext uri="{FF2B5EF4-FFF2-40B4-BE49-F238E27FC236}">
                <a16:creationId xmlns:a16="http://schemas.microsoft.com/office/drawing/2014/main" id="{34AE90C2-9094-487A-B01B-8531116BA3AD}"/>
              </a:ext>
            </a:extLst>
          </p:cNvPr>
          <p:cNvGrpSpPr/>
          <p:nvPr userDrawn="1"/>
        </p:nvGrpSpPr>
        <p:grpSpPr>
          <a:xfrm>
            <a:off x="161584" y="316369"/>
            <a:ext cx="1680063" cy="1701419"/>
            <a:chOff x="154656" y="5156581"/>
            <a:chExt cx="1680063" cy="1701419"/>
          </a:xfrm>
        </p:grpSpPr>
        <p:sp>
          <p:nvSpPr>
            <p:cNvPr id="14" name="Oval 13">
              <a:extLst>
                <a:ext uri="{FF2B5EF4-FFF2-40B4-BE49-F238E27FC236}">
                  <a16:creationId xmlns:a16="http://schemas.microsoft.com/office/drawing/2014/main" id="{E2B21D19-2C3D-44F2-BD7B-B357A1D0C7A4}"/>
                </a:ext>
              </a:extLst>
            </p:cNvPr>
            <p:cNvSpPr/>
            <p:nvPr/>
          </p:nvSpPr>
          <p:spPr>
            <a:xfrm>
              <a:off x="283028" y="5268686"/>
              <a:ext cx="1445051" cy="1445051"/>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descr="A close up of a logo&#10;&#10;Description automatically generated">
              <a:extLst>
                <a:ext uri="{FF2B5EF4-FFF2-40B4-BE49-F238E27FC236}">
                  <a16:creationId xmlns:a16="http://schemas.microsoft.com/office/drawing/2014/main" id="{245211DD-9F9B-4E03-931C-F9A31D9B9F1D}"/>
                </a:ext>
              </a:extLst>
            </p:cNvPr>
            <p:cNvPicPr>
              <a:picLocks noChangeAspect="1"/>
            </p:cNvPicPr>
            <p:nvPr/>
          </p:nvPicPr>
          <p:blipFill rotWithShape="1">
            <a:blip r:embed="rId5">
              <a:duotone>
                <a:srgbClr val="FFC000">
                  <a:shade val="45000"/>
                  <a:satMod val="135000"/>
                </a:srgbClr>
                <a:prstClr val="white"/>
              </a:duotone>
              <a:extLst>
                <a:ext uri="{28A0092B-C50C-407E-A947-70E740481C1C}">
                  <a14:useLocalDpi xmlns:a14="http://schemas.microsoft.com/office/drawing/2010/main" val="0"/>
                </a:ext>
              </a:extLst>
            </a:blip>
            <a:srcRect l="-1235"/>
            <a:stretch/>
          </p:blipFill>
          <p:spPr>
            <a:xfrm>
              <a:off x="154656" y="5156581"/>
              <a:ext cx="1680063" cy="1701419"/>
            </a:xfrm>
            <a:prstGeom prst="rect">
              <a:avLst/>
            </a:prstGeom>
          </p:spPr>
        </p:pic>
      </p:grpSp>
      <p:sp>
        <p:nvSpPr>
          <p:cNvPr id="4" name="Text Placeholder 3"/>
          <p:cNvSpPr>
            <a:spLocks noGrp="1"/>
          </p:cNvSpPr>
          <p:nvPr>
            <p:ph type="body" sz="quarter" idx="11" hasCustomPrompt="1"/>
          </p:nvPr>
        </p:nvSpPr>
        <p:spPr>
          <a:xfrm>
            <a:off x="2344477" y="590132"/>
            <a:ext cx="9228229" cy="584775"/>
          </a:xfrm>
        </p:spPr>
        <p:txBody>
          <a:bodyPr lIns="91440" tIns="45720" rIns="91440" bIns="45720"/>
          <a:lstStyle>
            <a:lvl1pPr marL="0" algn="l" defTabSz="914400" rtl="0" eaLnBrk="1" latinLnBrk="0" hangingPunct="1">
              <a:defRPr lang="en-US" sz="3200" kern="1200" dirty="0">
                <a:solidFill>
                  <a:schemeClr val="tx2"/>
                </a:solidFill>
                <a:latin typeface="+mn-lt"/>
                <a:ea typeface="+mn-ea"/>
                <a:cs typeface="+mn-cs"/>
              </a:defRPr>
            </a:lvl1pPr>
          </a:lstStyle>
          <a:p>
            <a:pPr lvl="0"/>
            <a:r>
              <a:rPr lang="en-US"/>
              <a:t>Title</a:t>
            </a:r>
          </a:p>
        </p:txBody>
      </p:sp>
    </p:spTree>
    <p:extLst>
      <p:ext uri="{BB962C8B-B14F-4D97-AF65-F5344CB8AC3E}">
        <p14:creationId xmlns:p14="http://schemas.microsoft.com/office/powerpoint/2010/main" val="16245660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lient 7">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808374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8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25" name="Rectangle 6">
            <a:extLst>
              <a:ext uri="{FF2B5EF4-FFF2-40B4-BE49-F238E27FC236}">
                <a16:creationId xmlns:a16="http://schemas.microsoft.com/office/drawing/2014/main" id="{BD0CCF64-679E-4CB8-8048-AF2370333156}"/>
              </a:ext>
            </a:extLst>
          </p:cNvPr>
          <p:cNvSpPr/>
          <p:nvPr userDrawn="1"/>
        </p:nvSpPr>
        <p:spPr>
          <a:xfrm>
            <a:off x="-1" y="5850386"/>
            <a:ext cx="7297446" cy="719091"/>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7446" h="719091">
                <a:moveTo>
                  <a:pt x="0" y="0"/>
                </a:moveTo>
                <a:lnTo>
                  <a:pt x="7297446" y="0"/>
                </a:lnTo>
                <a:lnTo>
                  <a:pt x="6631621"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8">
            <a:extLst>
              <a:ext uri="{FF2B5EF4-FFF2-40B4-BE49-F238E27FC236}">
                <a16:creationId xmlns:a16="http://schemas.microsoft.com/office/drawing/2014/main" id="{28C2FB08-5927-4322-9E4D-942431372235}"/>
              </a:ext>
            </a:extLst>
          </p:cNvPr>
          <p:cNvSpPr/>
          <p:nvPr userDrawn="1"/>
        </p:nvSpPr>
        <p:spPr>
          <a:xfrm>
            <a:off x="6670551" y="5850386"/>
            <a:ext cx="5521449" cy="719090"/>
          </a:xfrm>
          <a:custGeom>
            <a:avLst/>
            <a:gdLst>
              <a:gd name="connsiteX0" fmla="*/ 0 w 5684668"/>
              <a:gd name="connsiteY0" fmla="*/ 0 h 719090"/>
              <a:gd name="connsiteX1" fmla="*/ 5684668 w 5684668"/>
              <a:gd name="connsiteY1" fmla="*/ 0 h 719090"/>
              <a:gd name="connsiteX2" fmla="*/ 5684668 w 5684668"/>
              <a:gd name="connsiteY2" fmla="*/ 719090 h 719090"/>
              <a:gd name="connsiteX3" fmla="*/ 0 w 5684668"/>
              <a:gd name="connsiteY3" fmla="*/ 719090 h 719090"/>
              <a:gd name="connsiteX4" fmla="*/ 0 w 5684668"/>
              <a:gd name="connsiteY4" fmla="*/ 0 h 719090"/>
              <a:gd name="connsiteX0" fmla="*/ 843379 w 5684668"/>
              <a:gd name="connsiteY0" fmla="*/ 0 h 719090"/>
              <a:gd name="connsiteX1" fmla="*/ 5684668 w 5684668"/>
              <a:gd name="connsiteY1" fmla="*/ 0 h 719090"/>
              <a:gd name="connsiteX2" fmla="*/ 5684668 w 5684668"/>
              <a:gd name="connsiteY2" fmla="*/ 719090 h 719090"/>
              <a:gd name="connsiteX3" fmla="*/ 0 w 5684668"/>
              <a:gd name="connsiteY3" fmla="*/ 719090 h 719090"/>
              <a:gd name="connsiteX4" fmla="*/ 843379 w 5684668"/>
              <a:gd name="connsiteY4" fmla="*/ 0 h 719090"/>
              <a:gd name="connsiteX0" fmla="*/ 621437 w 5462726"/>
              <a:gd name="connsiteY0" fmla="*/ 0 h 719090"/>
              <a:gd name="connsiteX1" fmla="*/ 5462726 w 5462726"/>
              <a:gd name="connsiteY1" fmla="*/ 0 h 719090"/>
              <a:gd name="connsiteX2" fmla="*/ 5462726 w 5462726"/>
              <a:gd name="connsiteY2" fmla="*/ 719090 h 719090"/>
              <a:gd name="connsiteX3" fmla="*/ 0 w 5462726"/>
              <a:gd name="connsiteY3" fmla="*/ 719090 h 719090"/>
              <a:gd name="connsiteX4" fmla="*/ 621437 w 5462726"/>
              <a:gd name="connsiteY4" fmla="*/ 0 h 719090"/>
              <a:gd name="connsiteX0" fmla="*/ 656947 w 5462726"/>
              <a:gd name="connsiteY0" fmla="*/ 8878 h 719090"/>
              <a:gd name="connsiteX1" fmla="*/ 5462726 w 5462726"/>
              <a:gd name="connsiteY1" fmla="*/ 0 h 719090"/>
              <a:gd name="connsiteX2" fmla="*/ 5462726 w 5462726"/>
              <a:gd name="connsiteY2" fmla="*/ 719090 h 719090"/>
              <a:gd name="connsiteX3" fmla="*/ 0 w 5462726"/>
              <a:gd name="connsiteY3" fmla="*/ 719090 h 719090"/>
              <a:gd name="connsiteX4" fmla="*/ 656947 w 5462726"/>
              <a:gd name="connsiteY4" fmla="*/ 8878 h 719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2726" h="719090">
                <a:moveTo>
                  <a:pt x="656947" y="8878"/>
                </a:moveTo>
                <a:lnTo>
                  <a:pt x="5462726" y="0"/>
                </a:lnTo>
                <a:lnTo>
                  <a:pt x="5462726" y="719090"/>
                </a:lnTo>
                <a:lnTo>
                  <a:pt x="0" y="719090"/>
                </a:lnTo>
                <a:lnTo>
                  <a:pt x="656947" y="8878"/>
                </a:lnTo>
                <a:close/>
              </a:path>
            </a:pathLst>
          </a:custGeom>
          <a:solidFill>
            <a:srgbClr val="EDA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2"/>
          <p:cNvSpPr>
            <a:spLocks noGrp="1"/>
          </p:cNvSpPr>
          <p:nvPr>
            <p:ph type="title" hasCustomPrompt="1"/>
          </p:nvPr>
        </p:nvSpPr>
        <p:spPr>
          <a:xfrm>
            <a:off x="1289412" y="682294"/>
            <a:ext cx="10614110" cy="387798"/>
          </a:xfrm>
        </p:spPr>
        <p:txBody>
          <a:bodyPr anchor="b"/>
          <a:lstStyle>
            <a:lvl1pPr>
              <a:defRPr sz="2800"/>
            </a:lvl1pPr>
          </a:lstStyle>
          <a:p>
            <a:r>
              <a:rPr lang="en-US"/>
              <a:t>Click to add title</a:t>
            </a:r>
          </a:p>
        </p:txBody>
      </p:sp>
      <p:grpSp>
        <p:nvGrpSpPr>
          <p:cNvPr id="4" name="Group 3"/>
          <p:cNvGrpSpPr/>
          <p:nvPr userDrawn="1"/>
        </p:nvGrpSpPr>
        <p:grpSpPr>
          <a:xfrm>
            <a:off x="191589" y="1070092"/>
            <a:ext cx="11869783" cy="97898"/>
            <a:chOff x="191589" y="1070092"/>
            <a:chExt cx="11869783" cy="97898"/>
          </a:xfrm>
        </p:grpSpPr>
        <p:sp>
          <p:nvSpPr>
            <p:cNvPr id="21" name="Rectangle 11">
              <a:extLst>
                <a:ext uri="{FF2B5EF4-FFF2-40B4-BE49-F238E27FC236}">
                  <a16:creationId xmlns:a16="http://schemas.microsoft.com/office/drawing/2014/main" id="{3BEE02AA-3F87-4005-8099-FBC9718DDD55}"/>
                </a:ext>
              </a:extLst>
            </p:cNvPr>
            <p:cNvSpPr/>
            <p:nvPr/>
          </p:nvSpPr>
          <p:spPr>
            <a:xfrm>
              <a:off x="746937" y="1070092"/>
              <a:ext cx="485500"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a:solidFill>
                <a:srgbClr val="EDAE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DC11E594-9CD6-4AA3-963B-7D63B33A4A51}"/>
                </a:ext>
              </a:extLst>
            </p:cNvPr>
            <p:cNvCxnSpPr/>
            <p:nvPr/>
          </p:nvCxnSpPr>
          <p:spPr>
            <a:xfrm flipH="1">
              <a:off x="191589" y="1070092"/>
              <a:ext cx="484668"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6E58C44-C5E8-4F2A-8768-7B02C6FA32F7}"/>
                </a:ext>
              </a:extLst>
            </p:cNvPr>
            <p:cNvCxnSpPr/>
            <p:nvPr/>
          </p:nvCxnSpPr>
          <p:spPr>
            <a:xfrm flipH="1">
              <a:off x="262269" y="1122066"/>
              <a:ext cx="484668"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15D2565-0252-40A1-9AF8-9A87442F6F08}"/>
                </a:ext>
              </a:extLst>
            </p:cNvPr>
            <p:cNvCxnSpPr/>
            <p:nvPr/>
          </p:nvCxnSpPr>
          <p:spPr>
            <a:xfrm flipH="1">
              <a:off x="191589" y="1167990"/>
              <a:ext cx="484668"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5832262-43E3-4A07-82F9-44A3C389201E}"/>
                </a:ext>
              </a:extLst>
            </p:cNvPr>
            <p:cNvCxnSpPr>
              <a:cxnSpLocks/>
            </p:cNvCxnSpPr>
            <p:nvPr userDrawn="1"/>
          </p:nvCxnSpPr>
          <p:spPr>
            <a:xfrm>
              <a:off x="1289412" y="1118586"/>
              <a:ext cx="10771960" cy="0"/>
            </a:xfrm>
            <a:prstGeom prst="line">
              <a:avLst/>
            </a:prstGeom>
            <a:noFill/>
            <a:ln w="12700" cap="flat" cmpd="sng" algn="ctr">
              <a:solidFill>
                <a:srgbClr val="FFC000"/>
              </a:solidFill>
              <a:prstDash val="solid"/>
              <a:miter lim="800000"/>
            </a:ln>
            <a:effectLst/>
          </p:spPr>
        </p:cxnSp>
      </p:grpSp>
    </p:spTree>
    <p:extLst>
      <p:ext uri="{BB962C8B-B14F-4D97-AF65-F5344CB8AC3E}">
        <p14:creationId xmlns:p14="http://schemas.microsoft.com/office/powerpoint/2010/main" val="4644891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lient 8">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9257918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8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28" name="Title 2"/>
          <p:cNvSpPr>
            <a:spLocks noGrp="1"/>
          </p:cNvSpPr>
          <p:nvPr>
            <p:ph type="title" hasCustomPrompt="1"/>
          </p:nvPr>
        </p:nvSpPr>
        <p:spPr>
          <a:xfrm>
            <a:off x="1058257" y="644194"/>
            <a:ext cx="10845265" cy="387798"/>
          </a:xfrm>
        </p:spPr>
        <p:txBody>
          <a:bodyPr anchor="b"/>
          <a:lstStyle>
            <a:lvl1pPr>
              <a:defRPr sz="2800"/>
            </a:lvl1pPr>
          </a:lstStyle>
          <a:p>
            <a:r>
              <a:rPr lang="en-US"/>
              <a:t>Click to add title</a:t>
            </a:r>
          </a:p>
        </p:txBody>
      </p:sp>
      <p:grpSp>
        <p:nvGrpSpPr>
          <p:cNvPr id="33" name="Group 32">
            <a:extLst>
              <a:ext uri="{FF2B5EF4-FFF2-40B4-BE49-F238E27FC236}">
                <a16:creationId xmlns:a16="http://schemas.microsoft.com/office/drawing/2014/main" id="{6E542512-36EF-412B-B089-57D5D6F17427}"/>
              </a:ext>
            </a:extLst>
          </p:cNvPr>
          <p:cNvGrpSpPr/>
          <p:nvPr userDrawn="1"/>
        </p:nvGrpSpPr>
        <p:grpSpPr>
          <a:xfrm>
            <a:off x="281553" y="998742"/>
            <a:ext cx="11778343" cy="97898"/>
            <a:chOff x="283028" y="1070092"/>
            <a:chExt cx="11778343" cy="97898"/>
          </a:xfrm>
        </p:grpSpPr>
        <p:cxnSp>
          <p:nvCxnSpPr>
            <p:cNvPr id="34" name="Straight Connector 33">
              <a:extLst>
                <a:ext uri="{FF2B5EF4-FFF2-40B4-BE49-F238E27FC236}">
                  <a16:creationId xmlns:a16="http://schemas.microsoft.com/office/drawing/2014/main" id="{CCB2A574-04D4-4196-9FFB-2730EAB13081}"/>
                </a:ext>
              </a:extLst>
            </p:cNvPr>
            <p:cNvCxnSpPr>
              <a:cxnSpLocks/>
            </p:cNvCxnSpPr>
            <p:nvPr/>
          </p:nvCxnSpPr>
          <p:spPr>
            <a:xfrm>
              <a:off x="1059732" y="1118586"/>
              <a:ext cx="11001639" cy="0"/>
            </a:xfrm>
            <a:prstGeom prst="line">
              <a:avLst/>
            </a:prstGeom>
            <a:ln w="12700">
              <a:solidFill>
                <a:schemeClr val="accent3"/>
              </a:solidFill>
            </a:ln>
          </p:spPr>
          <p:style>
            <a:lnRef idx="1">
              <a:schemeClr val="accent4"/>
            </a:lnRef>
            <a:fillRef idx="0">
              <a:schemeClr val="accent4"/>
            </a:fillRef>
            <a:effectRef idx="0">
              <a:schemeClr val="accent4"/>
            </a:effectRef>
            <a:fontRef idx="minor">
              <a:schemeClr val="tx1"/>
            </a:fontRef>
          </p:style>
        </p:cxnSp>
        <p:sp>
          <p:nvSpPr>
            <p:cNvPr id="35" name="Rectangle 11">
              <a:extLst>
                <a:ext uri="{FF2B5EF4-FFF2-40B4-BE49-F238E27FC236}">
                  <a16:creationId xmlns:a16="http://schemas.microsoft.com/office/drawing/2014/main" id="{5B3F89F9-A56C-4B93-916D-17D734A8A350}"/>
                </a:ext>
              </a:extLst>
            </p:cNvPr>
            <p:cNvSpPr/>
            <p:nvPr/>
          </p:nvSpPr>
          <p:spPr>
            <a:xfrm>
              <a:off x="675934"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a:solidFill>
                <a:srgbClr val="EDAE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Arrow Connector 35">
              <a:extLst>
                <a:ext uri="{FF2B5EF4-FFF2-40B4-BE49-F238E27FC236}">
                  <a16:creationId xmlns:a16="http://schemas.microsoft.com/office/drawing/2014/main" id="{E342FA8D-39D5-4A0E-B424-B6C5CF82D2AB}"/>
                </a:ext>
              </a:extLst>
            </p:cNvPr>
            <p:cNvCxnSpPr/>
            <p:nvPr/>
          </p:nvCxnSpPr>
          <p:spPr>
            <a:xfrm flipH="1">
              <a:off x="283028" y="1070092"/>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60FFE91A-B89F-4F15-B45A-2DDB75C8CD66}"/>
                </a:ext>
              </a:extLst>
            </p:cNvPr>
            <p:cNvCxnSpPr/>
            <p:nvPr/>
          </p:nvCxnSpPr>
          <p:spPr>
            <a:xfrm flipH="1">
              <a:off x="333034" y="1122066"/>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243F1C8E-2570-41A9-A43D-120A0A2FE922}"/>
                </a:ext>
              </a:extLst>
            </p:cNvPr>
            <p:cNvCxnSpPr/>
            <p:nvPr/>
          </p:nvCxnSpPr>
          <p:spPr>
            <a:xfrm flipH="1">
              <a:off x="283028" y="1167990"/>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734148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mn-lt"/>
                <a:ea typeface="+mn-ea"/>
                <a:cs typeface="+mn-cs"/>
                <a:sym typeface="+mn-lt"/>
              </a:defRPr>
            </a:lvl1pPr>
          </a:lstStyle>
          <a:p>
            <a:endParaRPr lang="en-US"/>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5" name="Title 4"/>
          <p:cNvSpPr>
            <a:spLocks noGrp="1"/>
          </p:cNvSpPr>
          <p:nvPr>
            <p:ph type="title" hasCustomPrompt="1"/>
          </p:nvPr>
        </p:nvSpPr>
        <p:spPr>
          <a:xfrm>
            <a:off x="288478" y="622800"/>
            <a:ext cx="11615045" cy="431218"/>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41551210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5336793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288478" y="2085628"/>
            <a:ext cx="11615045" cy="4089131"/>
          </a:xfrm>
        </p:spPr>
        <p:txBody>
          <a:bodyPr/>
          <a:lstStyle>
            <a:lvl1pPr>
              <a:lnSpc>
                <a:spcPct val="100000"/>
              </a:lnSpc>
              <a:spcBef>
                <a:spcPts val="0"/>
              </a:spcBef>
              <a:spcAft>
                <a:spcPts val="0"/>
              </a:spcAft>
              <a:defRPr sz="2000">
                <a:latin typeface="+mn-lt"/>
                <a:ea typeface="+mn-ea"/>
                <a:cs typeface="+mn-cs"/>
                <a:sym typeface="+mn-lt"/>
              </a:defRPr>
            </a:lvl1pPr>
            <a:lvl2pPr>
              <a:lnSpc>
                <a:spcPct val="100000"/>
              </a:lnSpc>
              <a:spcBef>
                <a:spcPts val="0"/>
              </a:spcBef>
              <a:spcAft>
                <a:spcPts val="0"/>
              </a:spcAft>
              <a:defRPr sz="2000">
                <a:latin typeface="+mn-lt"/>
                <a:ea typeface="+mn-ea"/>
                <a:cs typeface="+mn-cs"/>
                <a:sym typeface="+mn-lt"/>
              </a:defRPr>
            </a:lvl2pPr>
            <a:lvl3pPr>
              <a:lnSpc>
                <a:spcPct val="100000"/>
              </a:lnSpc>
              <a:spcBef>
                <a:spcPts val="0"/>
              </a:spcBef>
              <a:spcAft>
                <a:spcPts val="0"/>
              </a:spcAft>
              <a:defRPr sz="2000">
                <a:latin typeface="+mn-lt"/>
                <a:ea typeface="+mn-ea"/>
                <a:cs typeface="+mn-cs"/>
                <a:sym typeface="+mn-lt"/>
              </a:defRPr>
            </a:lvl3pPr>
            <a:lvl4pPr>
              <a:lnSpc>
                <a:spcPct val="100000"/>
              </a:lnSpc>
              <a:spcBef>
                <a:spcPts val="0"/>
              </a:spcBef>
              <a:spcAft>
                <a:spcPts val="0"/>
              </a:spcAft>
              <a:defRPr sz="2800">
                <a:latin typeface="+mn-lt"/>
                <a:ea typeface="+mn-ea"/>
                <a:cs typeface="+mn-cs"/>
                <a:sym typeface="+mn-lt"/>
              </a:defRPr>
            </a:lvl4pPr>
            <a:lvl5pPr>
              <a:lnSpc>
                <a:spcPct val="100000"/>
              </a:lnSpc>
              <a:spcBef>
                <a:spcPts val="0"/>
              </a:spcBef>
              <a:spcAft>
                <a:spcPts val="0"/>
              </a:spcAft>
              <a:defRPr sz="2800">
                <a:latin typeface="+mn-lt"/>
                <a:ea typeface="+mn-ea"/>
                <a:cs typeface="+mn-cs"/>
                <a:sym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9" name="Title 4"/>
          <p:cNvSpPr>
            <a:spLocks noGrp="1"/>
          </p:cNvSpPr>
          <p:nvPr>
            <p:ph type="title" hasCustomPrompt="1"/>
          </p:nvPr>
        </p:nvSpPr>
        <p:spPr>
          <a:xfrm>
            <a:off x="288478" y="622800"/>
            <a:ext cx="11615045" cy="431218"/>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6468213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2640931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mn-lt"/>
                <a:ea typeface="+mn-ea"/>
                <a:cs typeface="+mn-cs"/>
                <a:sym typeface="+mn-lt"/>
              </a:defRPr>
            </a:lvl1pPr>
          </a:lstStyle>
          <a:p>
            <a:endParaRPr lang="en-US"/>
          </a:p>
        </p:txBody>
      </p:sp>
      <p:sp>
        <p:nvSpPr>
          <p:cNvPr id="9" name="Title 1"/>
          <p:cNvSpPr>
            <a:spLocks noGrp="1"/>
          </p:cNvSpPr>
          <p:nvPr>
            <p:ph type="title" hasCustomPrompt="1"/>
          </p:nvPr>
        </p:nvSpPr>
        <p:spPr bwMode="ltGray">
          <a:xfrm>
            <a:off x="288478" y="1544274"/>
            <a:ext cx="3793922" cy="1495794"/>
          </a:xfrm>
          <a:noFill/>
        </p:spPr>
        <p:txBody>
          <a:bodyPr wrap="square" lIns="0" tIns="0" rIns="320040" bIns="0" anchor="b">
            <a:noAutofit/>
          </a:bodyPr>
          <a:lstStyle>
            <a:lvl1pPr>
              <a:defRPr sz="3200">
                <a:solidFill>
                  <a:schemeClr val="tx2"/>
                </a:solidFill>
                <a:latin typeface="+mj-lt"/>
                <a:ea typeface="+mj-ea"/>
                <a:cs typeface="+mj-cs"/>
                <a:sym typeface="+mj-lt"/>
              </a:defRPr>
            </a:lvl1pPr>
          </a:lstStyle>
          <a:p>
            <a:r>
              <a:rPr lang="en-US"/>
              <a:t>Click to add title</a:t>
            </a: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21150307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6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0956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510554"/>
            <a:ext cx="1602997" cy="144270"/>
          </a:xfrm>
          <a:prstGeom prst="rect">
            <a:avLst/>
          </a:prstGeom>
        </p:spPr>
      </p:pic>
      <p:sp>
        <p:nvSpPr>
          <p:cNvPr id="17" name="Rectangle 16"/>
          <p:cNvSpPr/>
          <p:nvPr/>
        </p:nvSpPr>
        <p:spPr bwMode="ltGray">
          <a:xfrm>
            <a:off x="1" y="148920"/>
            <a:ext cx="10437812" cy="1368198"/>
          </a:xfrm>
          <a:prstGeom prst="rect">
            <a:avLst/>
          </a:prstGeom>
          <a:solidFill>
            <a:srgbClr val="0060A8"/>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Rectangle 17"/>
          <p:cNvSpPr/>
          <p:nvPr/>
        </p:nvSpPr>
        <p:spPr>
          <a:xfrm>
            <a:off x="10585827" y="148920"/>
            <a:ext cx="1602997" cy="1368198"/>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17500" y="295122"/>
            <a:ext cx="9613861" cy="1080938"/>
          </a:xfrm>
        </p:spPr>
        <p:txBody>
          <a:bodyPr>
            <a:normAutofit/>
          </a:bodyPr>
          <a:lstStyle>
            <a:lvl1pPr>
              <a:defRPr sz="4000" b="1"/>
            </a:lvl1pPr>
          </a:lstStyle>
          <a:p>
            <a:r>
              <a:rPr lang="en-US"/>
              <a:t>Click to edit Master title style</a:t>
            </a:r>
          </a:p>
        </p:txBody>
      </p:sp>
      <p:sp>
        <p:nvSpPr>
          <p:cNvPr id="3" name="Content Placeholder 2"/>
          <p:cNvSpPr>
            <a:spLocks noGrp="1"/>
          </p:cNvSpPr>
          <p:nvPr>
            <p:ph idx="1"/>
          </p:nvPr>
        </p:nvSpPr>
        <p:spPr>
          <a:xfrm>
            <a:off x="617499" y="1770191"/>
            <a:ext cx="9613861" cy="3599316"/>
          </a:xfrm>
        </p:spPr>
        <p:txBody>
          <a:bodyPr/>
          <a:lstStyle>
            <a:lvl1pPr>
              <a:defRPr>
                <a:solidFill>
                  <a:srgbClr val="292929"/>
                </a:solidFill>
              </a:defRPr>
            </a:lvl1pPr>
            <a:lvl2pPr>
              <a:defRPr>
                <a:solidFill>
                  <a:srgbClr val="292929"/>
                </a:solidFill>
              </a:defRPr>
            </a:lvl2pPr>
            <a:lvl3pPr>
              <a:defRPr>
                <a:solidFill>
                  <a:srgbClr val="292929"/>
                </a:solidFill>
              </a:defRPr>
            </a:lvl3pPr>
            <a:lvl4pPr>
              <a:defRPr>
                <a:solidFill>
                  <a:srgbClr val="292929"/>
                </a:solidFill>
              </a:defRPr>
            </a:lvl4pPr>
            <a:lvl5pPr>
              <a:defRPr>
                <a:solidFill>
                  <a:srgbClr val="29292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0810248" y="295122"/>
            <a:ext cx="1154151" cy="1090789"/>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7531281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6" name="Object 5"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bwMode="blackWhite">
          <a:xfrm>
            <a:off x="1284742" y="2668041"/>
            <a:ext cx="9620491" cy="3201026"/>
          </a:xfrm>
          <a:prstGeom prst="rect">
            <a:avLst/>
          </a:prstGeom>
          <a:ln w="9525">
            <a:solidFill>
              <a:schemeClr val="bg1"/>
            </a:solidFill>
          </a:ln>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
        <p:nvSpPr>
          <p:cNvPr id="4" name="TextBox 3"/>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59" name="Rectangle 58"/>
          <p:cNvSpPr/>
          <p:nvPr userDrawn="1"/>
        </p:nvSpPr>
        <p:spPr bwMode="white">
          <a:xfrm>
            <a:off x="128474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Tree>
    <p:extLst>
      <p:ext uri="{BB962C8B-B14F-4D97-AF65-F5344CB8AC3E}">
        <p14:creationId xmlns:p14="http://schemas.microsoft.com/office/powerpoint/2010/main" val="290118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extBox 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4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bg1"/>
                </a:solidFill>
                <a:latin typeface="+mj-lt"/>
                <a:ea typeface="+mj-ea"/>
                <a:cs typeface="+mj-cs"/>
                <a:sym typeface="+mj-lt"/>
              </a:defRPr>
            </a:lvl1pPr>
          </a:lstStyle>
          <a:p>
            <a:r>
              <a:rPr lang="en-US"/>
              <a:t>Click to add big statement text</a:t>
            </a:r>
          </a:p>
        </p:txBody>
      </p:sp>
      <p:cxnSp>
        <p:nvCxnSpPr>
          <p:cNvPr id="148" name="Straight Connector 147"/>
          <p:cNvCxnSpPr/>
          <p:nvPr userDrawn="1"/>
        </p:nvCxnSpPr>
        <p:spPr bwMode="white">
          <a:xfrm>
            <a:off x="618898" y="3680016"/>
            <a:ext cx="11576304"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85043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1276645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6" name="Picture 15"/>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17" name="Date Placeholder 1"/>
          <p:cNvSpPr>
            <a:spLocks noGrp="1"/>
          </p:cNvSpPr>
          <p:nvPr>
            <p:ph type="dt" sz="half" idx="31"/>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2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20" name="TextBox 1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6" name="Rectangle 25"/>
          <p:cNvSpPr/>
          <p:nvPr userDrawn="1"/>
        </p:nvSpPr>
        <p:spPr bwMode="white">
          <a:xfrm>
            <a:off x="0"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7" name="Title 4"/>
          <p:cNvSpPr>
            <a:spLocks noGrp="1"/>
          </p:cNvSpPr>
          <p:nvPr>
            <p:ph type="title" hasCustomPrompt="1"/>
          </p:nvPr>
        </p:nvSpPr>
        <p:spPr>
          <a:xfrm>
            <a:off x="288478" y="2681103"/>
            <a:ext cx="3469403" cy="1495794"/>
          </a:xfrm>
          <a:prstGeom prst="rect">
            <a:avLst/>
          </a:prstGeom>
        </p:spPr>
        <p:txBody>
          <a:bodyPr anchor="ctr">
            <a:noAutofit/>
          </a:bodyPr>
          <a:lstStyle>
            <a:lvl1pPr>
              <a:defRPr sz="3200">
                <a:solidFill>
                  <a:schemeClr val="tx2"/>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18336226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1040808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3" name="Rectangle 12"/>
          <p:cNvSpPr/>
          <p:nvPr userDrawn="1"/>
        </p:nvSpPr>
        <p:spPr bwMode="white">
          <a:xfrm>
            <a:off x="0"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6"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2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7" name="TextBox 16"/>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2" name="Title 4"/>
          <p:cNvSpPr>
            <a:spLocks noGrp="1"/>
          </p:cNvSpPr>
          <p:nvPr>
            <p:ph type="title" hasCustomPrompt="1"/>
          </p:nvPr>
        </p:nvSpPr>
        <p:spPr>
          <a:xfrm>
            <a:off x="288478" y="622800"/>
            <a:ext cx="6598322" cy="431218"/>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40346716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6891144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288478" y="2681103"/>
            <a:ext cx="3469403" cy="1495794"/>
          </a:xfrm>
          <a:prstGeom prst="rect">
            <a:avLst/>
          </a:prstGeom>
        </p:spPr>
        <p:txBody>
          <a:bodyPr anchor="ctr">
            <a:noAutofit/>
          </a:bodyPr>
          <a:lstStyle>
            <a:lvl1pPr>
              <a:defRPr sz="3200">
                <a:solidFill>
                  <a:schemeClr val="bg1"/>
                </a:solidFill>
                <a:latin typeface="+mj-lt"/>
                <a:ea typeface="+mj-ea"/>
                <a:cs typeface="+mj-cs"/>
                <a:sym typeface="+mj-lt"/>
              </a:defRPr>
            </a:lvl1pPr>
          </a:lstStyle>
          <a:p>
            <a:r>
              <a:rPr lang="en-US"/>
              <a:t>Click to add title</a:t>
            </a:r>
          </a:p>
        </p:txBody>
      </p:sp>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12" name="Date Placeholder 1"/>
          <p:cNvSpPr>
            <a:spLocks noGrp="1"/>
          </p:cNvSpPr>
          <p:nvPr>
            <p:ph type="dt" sz="half" idx="29"/>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15984698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0886694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1" name="Picture 10"/>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2" name="Rectangle 11"/>
          <p:cNvSpPr/>
          <p:nvPr userDrawn="1"/>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mn-lt"/>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
          <a:xfrm>
            <a:off x="288478" y="1785600"/>
            <a:ext cx="4729922" cy="3286800"/>
          </a:xfrm>
          <a:prstGeom prst="rect">
            <a:avLst/>
          </a:prstGeom>
          <a:noFill/>
        </p:spPr>
        <p:txBody>
          <a:bodyPr wrap="square" lIns="0" tIns="0" rIns="320040" bIns="0"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lumMod val="50000"/>
                </a:schemeClr>
              </a:solidFill>
              <a:latin typeface="+mn-lt"/>
              <a:ea typeface="+mn-ea"/>
              <a:cs typeface="+mn-cs"/>
              <a:sym typeface="+mn-lt"/>
            </a:endParaRPr>
          </a:p>
        </p:txBody>
      </p:sp>
      <p:sp>
        <p:nvSpPr>
          <p:cNvPr id="16"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40489784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7934404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0" name="Rectangle 9"/>
          <p:cNvSpPr/>
          <p:nvPr userDrawn="1"/>
        </p:nvSpPr>
        <p:spPr bwMode="gray">
          <a:xfrm>
            <a:off x="7819543"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1"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
        <p:nvSpPr>
          <p:cNvPr id="12" name="Date Placeholder 2"/>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15" name="Copyright" hidden="1"/>
          <p:cNvSpPr txBox="1"/>
          <p:nvPr userDrawn="1"/>
        </p:nvSpPr>
        <p:spPr>
          <a:xfrm rot="16200000">
            <a:off x="9486900" y="3916394"/>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14" name="Title 1"/>
          <p:cNvSpPr>
            <a:spLocks noGrp="1"/>
          </p:cNvSpPr>
          <p:nvPr>
            <p:ph type="title" hasCustomPrompt="1"/>
          </p:nvPr>
        </p:nvSpPr>
        <p:spPr bwMode="blackWhite">
          <a:xfrm>
            <a:off x="288478" y="1804650"/>
            <a:ext cx="6589075" cy="3286800"/>
          </a:xfrm>
          <a:prstGeom prst="rect">
            <a:avLst/>
          </a:prstGeom>
        </p:spPr>
        <p:txBody>
          <a:bodyPr anchor="ctr">
            <a:noAutofit/>
          </a:bodyPr>
          <a:lstStyle>
            <a:lvl1pPr>
              <a:defRPr sz="4400">
                <a:solidFill>
                  <a:schemeClr val="bg1"/>
                </a:solidFill>
                <a:latin typeface="+mj-lt"/>
                <a:ea typeface="+mj-ea"/>
                <a:cs typeface="+mj-cs"/>
                <a:sym typeface="+mj-lt"/>
              </a:defRPr>
            </a:lvl1pPr>
          </a:lstStyle>
          <a:p>
            <a:r>
              <a:rPr lang="en-US"/>
              <a:t>Click to edit title</a:t>
            </a:r>
          </a:p>
        </p:txBody>
      </p:sp>
      <p:sp>
        <p:nvSpPr>
          <p:cNvPr id="13" name="TextBox 12"/>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26659244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7896489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6"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5"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2" name="TextBox 1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7" name="Title 2"/>
          <p:cNvSpPr>
            <a:spLocks noGrp="1"/>
          </p:cNvSpPr>
          <p:nvPr>
            <p:ph type="title" hasCustomPrompt="1"/>
          </p:nvPr>
        </p:nvSpPr>
        <p:spPr>
          <a:xfrm>
            <a:off x="288478" y="2764203"/>
            <a:ext cx="2820160" cy="1314311"/>
          </a:xfrm>
          <a:prstGeom prst="rect">
            <a:avLst/>
          </a:prstGeom>
        </p:spPr>
        <p:txBody>
          <a:bodyPr anchor="ctr">
            <a:noAutofit/>
          </a:bodyPr>
          <a:lstStyle>
            <a:lvl1pPr>
              <a:defRPr sz="3200" baseline="0">
                <a:solidFill>
                  <a:schemeClr val="tx2"/>
                </a:solidFill>
                <a:latin typeface="+mj-lt"/>
                <a:ea typeface="+mj-ea"/>
                <a:cs typeface="+mj-cs"/>
                <a:sym typeface="+mj-lt"/>
              </a:defRPr>
            </a:lvl1pPr>
          </a:lstStyle>
          <a:p>
            <a:r>
              <a:rPr lang="en-US">
                <a:solidFill>
                  <a:schemeClr val="tx2"/>
                </a:solidFill>
              </a:rPr>
              <a:t>Click to add title</a:t>
            </a: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69095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4474735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prstClr val="white"/>
              </a:solidFill>
              <a:sym typeface="+mn-lt"/>
            </a:endParaRPr>
          </a:p>
        </p:txBody>
      </p:sp>
      <p:sp>
        <p:nvSpPr>
          <p:cNvPr id="3" name="Title 2"/>
          <p:cNvSpPr>
            <a:spLocks noGrp="1"/>
          </p:cNvSpPr>
          <p:nvPr>
            <p:ph type="title" hasCustomPrompt="1"/>
          </p:nvPr>
        </p:nvSpPr>
        <p:spPr>
          <a:xfrm>
            <a:off x="288478" y="2764203"/>
            <a:ext cx="2820160" cy="1314311"/>
          </a:xfrm>
        </p:spPr>
        <p:txBody>
          <a:bodyPr anchor="ctr" anchorCtr="0">
            <a:noAutofit/>
          </a:bodyPr>
          <a:lstStyle>
            <a:lvl1pPr>
              <a:defRPr sz="3200" baseline="0">
                <a:solidFill>
                  <a:srgbClr val="FFFFFF"/>
                </a:solidFill>
                <a:latin typeface="+mj-lt"/>
                <a:ea typeface="+mj-ea"/>
                <a:cs typeface="+mj-cs"/>
                <a:sym typeface="+mj-lt"/>
              </a:defRPr>
            </a:lvl1pPr>
          </a:lstStyle>
          <a:p>
            <a:r>
              <a:rPr lang="en-US"/>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35299091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45996748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5" name="TextBox 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solidFill>
              <a:latin typeface="+mn-lt"/>
              <a:ea typeface="+mn-ea"/>
              <a:cs typeface="+mn-cs"/>
              <a:sym typeface="+mn-lt"/>
            </a:endParaRPr>
          </a:p>
        </p:txBody>
      </p:sp>
      <p:sp>
        <p:nvSpPr>
          <p:cNvPr id="8" name="Date Placeholder 7"/>
          <p:cNvSpPr>
            <a:spLocks noGrp="1"/>
          </p:cNvSpPr>
          <p:nvPr>
            <p:ph type="dt" sz="half" idx="11"/>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3" name="Pentagon 3"/>
          <p:cNvSpPr/>
          <p:nvPr userDrawn="1"/>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4" name="Title 1"/>
          <p:cNvSpPr>
            <a:spLocks noGrp="1"/>
          </p:cNvSpPr>
          <p:nvPr>
            <p:ph type="title" hasCustomPrompt="1"/>
          </p:nvPr>
        </p:nvSpPr>
        <p:spPr>
          <a:xfrm>
            <a:off x="288478" y="1785600"/>
            <a:ext cx="4403757" cy="3286800"/>
          </a:xfrm>
          <a:prstGeom prst="rect">
            <a:avLst/>
          </a:prstGeom>
        </p:spPr>
        <p:txBody>
          <a:bodyPr anchor="ctr">
            <a:noAutofit/>
          </a:bodyPr>
          <a:lstStyle>
            <a:lvl1pPr>
              <a:defRPr sz="4400" b="0">
                <a:solidFill>
                  <a:schemeClr val="tx2"/>
                </a:solidFill>
                <a:latin typeface="+mj-lt"/>
                <a:ea typeface="+mj-ea"/>
                <a:cs typeface="+mj-cs"/>
                <a:sym typeface="+mj-lt"/>
              </a:defRPr>
            </a:lvl1pPr>
          </a:lstStyle>
          <a:p>
            <a:r>
              <a:rPr lang="en-US"/>
              <a:t>Click to add title</a:t>
            </a:r>
          </a:p>
        </p:txBody>
      </p:sp>
      <p:pic>
        <p:nvPicPr>
          <p:cNvPr id="15" name="Picture 14"/>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14758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tx1"/>
        </a:solidFill>
        <a:effectLst/>
      </p:bgPr>
    </p:bg>
    <p:spTree>
      <p:nvGrpSpPr>
        <p:cNvPr id="1" name=""/>
        <p:cNvGrpSpPr/>
        <p:nvPr/>
      </p:nvGrpSpPr>
      <p:grpSpPr>
        <a:xfrm>
          <a:off x="0" y="0"/>
          <a:ext cx="0" cy="0"/>
          <a:chOff x="0" y="0"/>
          <a:chExt cx="0" cy="0"/>
        </a:xfrm>
      </p:grpSpPr>
      <p:sp>
        <p:nvSpPr>
          <p:cNvPr id="17" name="Rectangle 16"/>
          <p:cNvSpPr/>
          <p:nvPr userDrawn="1"/>
        </p:nvSpPr>
        <p:spPr bwMode="ltGray">
          <a:xfrm>
            <a:off x="0" y="5431074"/>
            <a:ext cx="12192000" cy="1426926"/>
          </a:xfrm>
          <a:prstGeom prst="rect">
            <a:avLst/>
          </a:prstGeom>
          <a:solidFill>
            <a:srgbClr val="0060A8"/>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Rectangle 17"/>
          <p:cNvSpPr/>
          <p:nvPr/>
        </p:nvSpPr>
        <p:spPr>
          <a:xfrm>
            <a:off x="-7457" y="5364179"/>
            <a:ext cx="12252960" cy="87465"/>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617498" y="443247"/>
            <a:ext cx="9613861" cy="3599316"/>
          </a:xfrm>
        </p:spPr>
        <p:txBody>
          <a:bodyPr/>
          <a:lstStyle>
            <a:lvl1pPr>
              <a:defRPr>
                <a:solidFill>
                  <a:srgbClr val="292929"/>
                </a:solidFill>
              </a:defRPr>
            </a:lvl1pPr>
            <a:lvl2pPr>
              <a:defRPr>
                <a:solidFill>
                  <a:srgbClr val="292929"/>
                </a:solidFill>
              </a:defRPr>
            </a:lvl2pPr>
            <a:lvl3pPr>
              <a:defRPr>
                <a:solidFill>
                  <a:srgbClr val="292929"/>
                </a:solidFill>
              </a:defRPr>
            </a:lvl3pPr>
            <a:lvl4pPr>
              <a:defRPr>
                <a:solidFill>
                  <a:srgbClr val="292929"/>
                </a:solidFill>
              </a:defRPr>
            </a:lvl4pPr>
            <a:lvl5pPr>
              <a:defRPr>
                <a:solidFill>
                  <a:srgbClr val="29292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0810248" y="295122"/>
            <a:ext cx="1154151" cy="1090789"/>
          </a:xfrm>
        </p:spPr>
        <p:txBody>
          <a:bodyPr/>
          <a:lstStyle/>
          <a:p>
            <a:fld id="{6D22F896-40B5-4ADD-8801-0D06FADFA095}" type="slidenum">
              <a:rPr lang="en-US" dirty="0"/>
              <a:t>‹#›</a:t>
            </a:fld>
            <a:endParaRPr lang="en-US"/>
          </a:p>
        </p:txBody>
      </p:sp>
      <p:sp>
        <p:nvSpPr>
          <p:cNvPr id="11" name="Title 1">
            <a:extLst>
              <a:ext uri="{FF2B5EF4-FFF2-40B4-BE49-F238E27FC236}">
                <a16:creationId xmlns:a16="http://schemas.microsoft.com/office/drawing/2014/main" id="{A857CE49-A045-461D-9ECD-19935FEF09ED}"/>
              </a:ext>
            </a:extLst>
          </p:cNvPr>
          <p:cNvSpPr txBox="1">
            <a:spLocks/>
          </p:cNvSpPr>
          <p:nvPr userDrawn="1"/>
        </p:nvSpPr>
        <p:spPr>
          <a:xfrm>
            <a:off x="311398" y="5394594"/>
            <a:ext cx="9613861" cy="14634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endParaRPr lang="en-US" sz="2000"/>
          </a:p>
        </p:txBody>
      </p:sp>
      <p:sp>
        <p:nvSpPr>
          <p:cNvPr id="12" name="Title 1">
            <a:extLst>
              <a:ext uri="{FF2B5EF4-FFF2-40B4-BE49-F238E27FC236}">
                <a16:creationId xmlns:a16="http://schemas.microsoft.com/office/drawing/2014/main" id="{B5B84EDB-95B2-45CC-B507-2F55CD31B8EA}"/>
              </a:ext>
            </a:extLst>
          </p:cNvPr>
          <p:cNvSpPr txBox="1">
            <a:spLocks/>
          </p:cNvSpPr>
          <p:nvPr userDrawn="1"/>
        </p:nvSpPr>
        <p:spPr>
          <a:xfrm>
            <a:off x="311398" y="4715124"/>
            <a:ext cx="9613861" cy="6794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endParaRPr lang="en-US" sz="3600">
              <a:solidFill>
                <a:srgbClr val="0060A8"/>
              </a:solidFill>
            </a:endParaRPr>
          </a:p>
        </p:txBody>
      </p:sp>
    </p:spTree>
    <p:extLst>
      <p:ext uri="{BB962C8B-B14F-4D97-AF65-F5344CB8AC3E}">
        <p14:creationId xmlns:p14="http://schemas.microsoft.com/office/powerpoint/2010/main" val="39156822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5165510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3"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4" name="Title 1"/>
          <p:cNvSpPr>
            <a:spLocks noGrp="1"/>
          </p:cNvSpPr>
          <p:nvPr>
            <p:ph type="title" hasCustomPrompt="1"/>
          </p:nvPr>
        </p:nvSpPr>
        <p:spPr>
          <a:xfrm>
            <a:off x="288478" y="1785600"/>
            <a:ext cx="4403757" cy="3286800"/>
          </a:xfrm>
          <a:prstGeom prst="rect">
            <a:avLst/>
          </a:prstGeom>
        </p:spPr>
        <p:txBody>
          <a:bodyPr anchor="ctr">
            <a:noAutofit/>
          </a:bodyPr>
          <a:lstStyle>
            <a:lvl1pPr>
              <a:defRPr sz="4400" b="0">
                <a:solidFill>
                  <a:srgbClr val="FFFFFF"/>
                </a:solidFill>
                <a:latin typeface="+mj-lt"/>
                <a:ea typeface="+mj-ea"/>
                <a:cs typeface="+mj-cs"/>
                <a:sym typeface="+mj-lt"/>
              </a:defRPr>
            </a:lvl1pPr>
          </a:lstStyle>
          <a:p>
            <a:r>
              <a:rPr lang="en-US"/>
              <a:t>Click to add title</a:t>
            </a: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17407150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42193458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8" name="Date Placeholder 7"/>
          <p:cNvSpPr>
            <a:spLocks noGrp="1"/>
          </p:cNvSpPr>
          <p:nvPr>
            <p:ph type="dt" sz="half" idx="16"/>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4" name="Pentagon 8"/>
          <p:cNvSpPr/>
          <p:nvPr userDrawn="1"/>
        </p:nvSpPr>
        <p:spPr bwMode="white">
          <a:xfrm>
            <a:off x="0" y="0"/>
            <a:ext cx="6363546"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13" name="Title 4"/>
          <p:cNvSpPr>
            <a:spLocks noGrp="1"/>
          </p:cNvSpPr>
          <p:nvPr>
            <p:ph type="title" hasCustomPrompt="1"/>
          </p:nvPr>
        </p:nvSpPr>
        <p:spPr>
          <a:xfrm>
            <a:off x="288478" y="622800"/>
            <a:ext cx="5015168" cy="431218"/>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24582091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6353135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4" name="Pentagon 8"/>
          <p:cNvSpPr/>
          <p:nvPr userDrawn="1"/>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2"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a:p>
        </p:txBody>
      </p:sp>
      <p:sp>
        <p:nvSpPr>
          <p:cNvPr id="13" name="TextBox 12"/>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21" name="Title 4"/>
          <p:cNvSpPr>
            <a:spLocks noGrp="1"/>
          </p:cNvSpPr>
          <p:nvPr>
            <p:ph type="title" hasCustomPrompt="1"/>
          </p:nvPr>
        </p:nvSpPr>
        <p:spPr>
          <a:xfrm>
            <a:off x="288478" y="583120"/>
            <a:ext cx="5015168" cy="470898"/>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3400" b="0" i="0" u="none" kern="1200" spc="0">
                <a:solidFill>
                  <a:schemeClr val="bg1"/>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33606112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6195678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16" name="Picture 15"/>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10" name="Title 4"/>
          <p:cNvSpPr>
            <a:spLocks noGrp="1"/>
          </p:cNvSpPr>
          <p:nvPr>
            <p:ph type="title" hasCustomPrompt="1"/>
          </p:nvPr>
        </p:nvSpPr>
        <p:spPr>
          <a:xfrm>
            <a:off x="288478" y="622800"/>
            <a:ext cx="6598322" cy="431218"/>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25624015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4536294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14" name="Title 4"/>
          <p:cNvSpPr>
            <a:spLocks noGrp="1"/>
          </p:cNvSpPr>
          <p:nvPr>
            <p:ph type="title" hasCustomPrompt="1"/>
          </p:nvPr>
        </p:nvSpPr>
        <p:spPr>
          <a:xfrm>
            <a:off x="288478" y="583120"/>
            <a:ext cx="6598322" cy="470898"/>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3400" b="0" i="0" u="none" kern="1200" spc="0">
                <a:solidFill>
                  <a:schemeClr val="bg1"/>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20630955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5" name="Object 4"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extBox 2"/>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8"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34978939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4"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3647691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tx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extBox 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7" name="Picture 6"/>
          <p:cNvPicPr>
            <a:picLocks noChangeAspect="1"/>
          </p:cNvPicPr>
          <p:nvPr userDrawn="1"/>
        </p:nvPicPr>
        <p:blipFill rotWithShape="1">
          <a:blip r:embed="rId5">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accent2"/>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mn-lt"/>
            </a:endParaRPr>
          </a:p>
        </p:txBody>
      </p:sp>
    </p:spTree>
    <p:extLst>
      <p:ext uri="{BB962C8B-B14F-4D97-AF65-F5344CB8AC3E}">
        <p14:creationId xmlns:p14="http://schemas.microsoft.com/office/powerpoint/2010/main" val="3489597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chemeClr val="tx1">
            <a:lumMod val="75000"/>
            <a:lumOff val="25000"/>
          </a:schemeClr>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25524331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5" name="TextBox 4"/>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Date Placeholder 1"/>
          <p:cNvSpPr>
            <a:spLocks noGrp="1"/>
          </p:cNvSpPr>
          <p:nvPr>
            <p:ph type="dt" sz="half" idx="14"/>
          </p:nvPr>
        </p:nvSpPr>
        <p:spPr bwMode="white">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8" name="Title 4"/>
          <p:cNvSpPr>
            <a:spLocks noGrp="1"/>
          </p:cNvSpPr>
          <p:nvPr>
            <p:ph type="title" hasCustomPrompt="1"/>
          </p:nvPr>
        </p:nvSpPr>
        <p:spPr>
          <a:xfrm>
            <a:off x="288478" y="583120"/>
            <a:ext cx="11615045" cy="470898"/>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3400" b="0" i="0" u="none" kern="1200" spc="0">
                <a:solidFill>
                  <a:schemeClr val="bg1"/>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22764664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Date Placeholder 4"/>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38614793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chemeClr val="tx1"/>
        </a:solidFill>
        <a:effectLst/>
      </p:bgPr>
    </p:bg>
    <p:spTree>
      <p:nvGrpSpPr>
        <p:cNvPr id="1" name=""/>
        <p:cNvGrpSpPr/>
        <p:nvPr/>
      </p:nvGrpSpPr>
      <p:grpSpPr>
        <a:xfrm>
          <a:off x="0" y="0"/>
          <a:ext cx="0" cy="0"/>
          <a:chOff x="0" y="0"/>
          <a:chExt cx="0" cy="0"/>
        </a:xfrm>
      </p:grpSpPr>
      <p:sp>
        <p:nvSpPr>
          <p:cNvPr id="17" name="Rectangle 16"/>
          <p:cNvSpPr/>
          <p:nvPr userDrawn="1"/>
        </p:nvSpPr>
        <p:spPr bwMode="ltGray">
          <a:xfrm>
            <a:off x="0" y="5431074"/>
            <a:ext cx="12192000" cy="1426926"/>
          </a:xfrm>
          <a:prstGeom prst="rect">
            <a:avLst/>
          </a:prstGeom>
          <a:solidFill>
            <a:srgbClr val="0060A8"/>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Rectangle 17"/>
          <p:cNvSpPr/>
          <p:nvPr/>
        </p:nvSpPr>
        <p:spPr>
          <a:xfrm>
            <a:off x="3177" y="5352150"/>
            <a:ext cx="12188823" cy="87465"/>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617498" y="443247"/>
            <a:ext cx="9613861" cy="3599316"/>
          </a:xfrm>
        </p:spPr>
        <p:txBody>
          <a:bodyPr/>
          <a:lstStyle>
            <a:lvl1pPr>
              <a:defRPr>
                <a:solidFill>
                  <a:srgbClr val="292929"/>
                </a:solidFill>
              </a:defRPr>
            </a:lvl1pPr>
            <a:lvl2pPr>
              <a:defRPr>
                <a:solidFill>
                  <a:srgbClr val="292929"/>
                </a:solidFill>
              </a:defRPr>
            </a:lvl2pPr>
            <a:lvl3pPr>
              <a:defRPr>
                <a:solidFill>
                  <a:srgbClr val="292929"/>
                </a:solidFill>
              </a:defRPr>
            </a:lvl3pPr>
            <a:lvl4pPr>
              <a:defRPr>
                <a:solidFill>
                  <a:srgbClr val="292929"/>
                </a:solidFill>
              </a:defRPr>
            </a:lvl4pPr>
            <a:lvl5pPr>
              <a:defRPr>
                <a:solidFill>
                  <a:srgbClr val="29292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0810248" y="295122"/>
            <a:ext cx="1154151" cy="1090789"/>
          </a:xfrm>
        </p:spPr>
        <p:txBody>
          <a:bodyPr/>
          <a:lstStyle/>
          <a:p>
            <a:fld id="{6D22F896-40B5-4ADD-8801-0D06FADFA095}" type="slidenum">
              <a:rPr lang="en-US" dirty="0"/>
              <a:t>‹#›</a:t>
            </a:fld>
            <a:endParaRPr lang="en-US"/>
          </a:p>
        </p:txBody>
      </p:sp>
      <p:sp>
        <p:nvSpPr>
          <p:cNvPr id="11" name="Title 1">
            <a:extLst>
              <a:ext uri="{FF2B5EF4-FFF2-40B4-BE49-F238E27FC236}">
                <a16:creationId xmlns:a16="http://schemas.microsoft.com/office/drawing/2014/main" id="{A857CE49-A045-461D-9ECD-19935FEF09ED}"/>
              </a:ext>
            </a:extLst>
          </p:cNvPr>
          <p:cNvSpPr txBox="1">
            <a:spLocks/>
          </p:cNvSpPr>
          <p:nvPr userDrawn="1"/>
        </p:nvSpPr>
        <p:spPr>
          <a:xfrm>
            <a:off x="311398" y="5394594"/>
            <a:ext cx="9613861" cy="14634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endParaRPr lang="en-US" sz="2000"/>
          </a:p>
        </p:txBody>
      </p:sp>
      <p:sp>
        <p:nvSpPr>
          <p:cNvPr id="12" name="Title 1">
            <a:extLst>
              <a:ext uri="{FF2B5EF4-FFF2-40B4-BE49-F238E27FC236}">
                <a16:creationId xmlns:a16="http://schemas.microsoft.com/office/drawing/2014/main" id="{B5B84EDB-95B2-45CC-B507-2F55CD31B8EA}"/>
              </a:ext>
            </a:extLst>
          </p:cNvPr>
          <p:cNvSpPr txBox="1">
            <a:spLocks/>
          </p:cNvSpPr>
          <p:nvPr userDrawn="1"/>
        </p:nvSpPr>
        <p:spPr>
          <a:xfrm>
            <a:off x="311398" y="4715124"/>
            <a:ext cx="9613861" cy="6794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endParaRPr lang="en-US" sz="3600">
              <a:solidFill>
                <a:srgbClr val="0060A8"/>
              </a:solidFill>
            </a:endParaRPr>
          </a:p>
        </p:txBody>
      </p:sp>
      <p:sp>
        <p:nvSpPr>
          <p:cNvPr id="8" name="Rectangle 7">
            <a:extLst>
              <a:ext uri="{FF2B5EF4-FFF2-40B4-BE49-F238E27FC236}">
                <a16:creationId xmlns:a16="http://schemas.microsoft.com/office/drawing/2014/main" id="{1FB36784-505A-420F-AE3E-46E45F51B67E}"/>
              </a:ext>
            </a:extLst>
          </p:cNvPr>
          <p:cNvSpPr/>
          <p:nvPr userDrawn="1"/>
        </p:nvSpPr>
        <p:spPr>
          <a:xfrm>
            <a:off x="0" y="5497031"/>
            <a:ext cx="12192000" cy="531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41375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Date Placeholder 1"/>
          <p:cNvSpPr>
            <a:spLocks noGrp="1"/>
          </p:cNvSpPr>
          <p:nvPr>
            <p:ph type="dt" sz="half" idx="12"/>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41416739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Disclaimer">
    <p:bg>
      <p:bgPr>
        <a:solidFill>
          <a:schemeClr val="bg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Date Placeholder 1"/>
          <p:cNvSpPr>
            <a:spLocks noGrp="1"/>
          </p:cNvSpPr>
          <p:nvPr>
            <p:ph type="dt" sz="half" idx="10"/>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1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14713416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En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25" name="Picture 24">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5">
            <a:duotone>
              <a:schemeClr val="accent4">
                <a:shade val="45000"/>
                <a:satMod val="135000"/>
              </a:schemeClr>
              <a:prstClr val="white"/>
            </a:duotone>
            <a:extLst>
              <a:ext uri="{28A0092B-C50C-407E-A947-70E740481C1C}">
                <a14:useLocalDpi xmlns:a14="http://schemas.microsoft.com/office/drawing/2010/main"/>
              </a:ext>
            </a:extLst>
          </a:blip>
          <a:srcRect l="-4629" r="-1"/>
          <a:stretch/>
        </p:blipFill>
        <p:spPr>
          <a:xfrm>
            <a:off x="-206828" y="128361"/>
            <a:ext cx="5817448" cy="5700254"/>
          </a:xfrm>
          <a:prstGeom prst="rect">
            <a:avLst/>
          </a:prstGeom>
        </p:spPr>
      </p:pic>
      <p:sp>
        <p:nvSpPr>
          <p:cNvPr id="26" name="Rectangle 25">
            <a:extLst>
              <a:ext uri="{FF2B5EF4-FFF2-40B4-BE49-F238E27FC236}">
                <a16:creationId xmlns:a16="http://schemas.microsoft.com/office/drawing/2014/main" id="{881B43F1-6827-47EF-9941-837D4BAC2F92}"/>
              </a:ext>
            </a:extLst>
          </p:cNvPr>
          <p:cNvSpPr/>
          <p:nvPr userDrawn="1"/>
        </p:nvSpPr>
        <p:spPr>
          <a:xfrm>
            <a:off x="228599" y="234095"/>
            <a:ext cx="5301343" cy="5315899"/>
          </a:xfrm>
          <a:prstGeom prst="rect">
            <a:avLst/>
          </a:prstGeom>
          <a:solidFill>
            <a:srgbClr val="FFFFFF">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
            <a:extLst>
              <a:ext uri="{FF2B5EF4-FFF2-40B4-BE49-F238E27FC236}">
                <a16:creationId xmlns:a16="http://schemas.microsoft.com/office/drawing/2014/main" id="{0AD75D50-CCB4-451E-A7A0-BB659993387C}"/>
              </a:ext>
            </a:extLst>
          </p:cNvPr>
          <p:cNvSpPr/>
          <p:nvPr userDrawn="1"/>
        </p:nvSpPr>
        <p:spPr>
          <a:xfrm flipH="1">
            <a:off x="3984172" y="0"/>
            <a:ext cx="8207828" cy="6865373"/>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 name="connsiteX0" fmla="*/ 0 w 9314876"/>
              <a:gd name="connsiteY0" fmla="*/ 0 h 719091"/>
              <a:gd name="connsiteX1" fmla="*/ 7297446 w 9314876"/>
              <a:gd name="connsiteY1" fmla="*/ 0 h 719091"/>
              <a:gd name="connsiteX2" fmla="*/ 9314876 w 9314876"/>
              <a:gd name="connsiteY2" fmla="*/ 719091 h 719091"/>
              <a:gd name="connsiteX3" fmla="*/ 0 w 9314876"/>
              <a:gd name="connsiteY3" fmla="*/ 719091 h 719091"/>
              <a:gd name="connsiteX4" fmla="*/ 0 w 9314876"/>
              <a:gd name="connsiteY4" fmla="*/ 0 h 719091"/>
              <a:gd name="connsiteX0" fmla="*/ 0 w 9314876"/>
              <a:gd name="connsiteY0" fmla="*/ 0 h 719091"/>
              <a:gd name="connsiteX1" fmla="*/ 5780280 w 9314876"/>
              <a:gd name="connsiteY1" fmla="*/ 0 h 719091"/>
              <a:gd name="connsiteX2" fmla="*/ 9314876 w 9314876"/>
              <a:gd name="connsiteY2" fmla="*/ 719091 h 719091"/>
              <a:gd name="connsiteX3" fmla="*/ 0 w 9314876"/>
              <a:gd name="connsiteY3" fmla="*/ 719091 h 719091"/>
              <a:gd name="connsiteX4" fmla="*/ 0 w 931487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876" h="719091">
                <a:moveTo>
                  <a:pt x="0" y="0"/>
                </a:moveTo>
                <a:lnTo>
                  <a:pt x="5780280" y="0"/>
                </a:lnTo>
                <a:lnTo>
                  <a:pt x="9314876"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7DC743B9-7336-400E-BA85-32B4625CB3B1}"/>
              </a:ext>
            </a:extLst>
          </p:cNvPr>
          <p:cNvCxnSpPr>
            <a:cxnSpLocks/>
          </p:cNvCxnSpPr>
          <p:nvPr userDrawn="1"/>
        </p:nvCxnSpPr>
        <p:spPr>
          <a:xfrm flipH="1">
            <a:off x="3984172" y="-348343"/>
            <a:ext cx="3352799" cy="7500257"/>
          </a:xfrm>
          <a:prstGeom prst="line">
            <a:avLst/>
          </a:prstGeom>
          <a:ln w="38100">
            <a:solidFill>
              <a:srgbClr val="EDAE1D"/>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E03D2A-75EA-4556-8607-5684B6FCB788}"/>
              </a:ext>
            </a:extLst>
          </p:cNvPr>
          <p:cNvCxnSpPr>
            <a:cxnSpLocks/>
          </p:cNvCxnSpPr>
          <p:nvPr userDrawn="1"/>
        </p:nvCxnSpPr>
        <p:spPr>
          <a:xfrm flipH="1">
            <a:off x="4105024" y="-321129"/>
            <a:ext cx="3352799" cy="7500257"/>
          </a:xfrm>
          <a:prstGeom prst="line">
            <a:avLst/>
          </a:prstGeom>
          <a:ln w="19050">
            <a:solidFill>
              <a:srgbClr val="EDAE1D"/>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5442CF41-30A6-4F2C-94AC-57500F56FA9B}"/>
              </a:ext>
            </a:extLst>
          </p:cNvPr>
          <p:cNvGrpSpPr/>
          <p:nvPr userDrawn="1"/>
        </p:nvGrpSpPr>
        <p:grpSpPr>
          <a:xfrm rot="6853713">
            <a:off x="205697" y="6574956"/>
            <a:ext cx="8544665" cy="97898"/>
            <a:chOff x="3724275" y="1070092"/>
            <a:chExt cx="8544665" cy="97898"/>
          </a:xfrm>
        </p:grpSpPr>
        <p:cxnSp>
          <p:nvCxnSpPr>
            <p:cNvPr id="31" name="Straight Connector 30">
              <a:extLst>
                <a:ext uri="{FF2B5EF4-FFF2-40B4-BE49-F238E27FC236}">
                  <a16:creationId xmlns:a16="http://schemas.microsoft.com/office/drawing/2014/main" id="{3113059E-30D8-4E91-87A3-26AC29ED3EBD}"/>
                </a:ext>
              </a:extLst>
            </p:cNvPr>
            <p:cNvCxnSpPr/>
            <p:nvPr/>
          </p:nvCxnSpPr>
          <p:spPr>
            <a:xfrm>
              <a:off x="4500979" y="1118586"/>
              <a:ext cx="7767961" cy="0"/>
            </a:xfrm>
            <a:prstGeom prst="line">
              <a:avLst/>
            </a:prstGeom>
            <a:ln w="12700"/>
          </p:spPr>
          <p:style>
            <a:lnRef idx="1">
              <a:schemeClr val="accent4"/>
            </a:lnRef>
            <a:fillRef idx="0">
              <a:schemeClr val="accent4"/>
            </a:fillRef>
            <a:effectRef idx="0">
              <a:schemeClr val="accent4"/>
            </a:effectRef>
            <a:fontRef idx="minor">
              <a:schemeClr val="tx1"/>
            </a:fontRef>
          </p:style>
        </p:cxnSp>
        <p:sp>
          <p:nvSpPr>
            <p:cNvPr id="32" name="Rectangle 11">
              <a:extLst>
                <a:ext uri="{FF2B5EF4-FFF2-40B4-BE49-F238E27FC236}">
                  <a16:creationId xmlns:a16="http://schemas.microsoft.com/office/drawing/2014/main" id="{78A9BC07-FEBC-458C-AA5E-6238D3DC31AF}"/>
                </a:ext>
              </a:extLst>
            </p:cNvPr>
            <p:cNvSpPr/>
            <p:nvPr/>
          </p:nvSpPr>
          <p:spPr>
            <a:xfrm>
              <a:off x="4117181"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a:solidFill>
                <a:srgbClr val="EDAE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id="{7A5832DE-830D-4AA1-864D-A7D9E8C5AC94}"/>
                </a:ext>
              </a:extLst>
            </p:cNvPr>
            <p:cNvCxnSpPr/>
            <p:nvPr/>
          </p:nvCxnSpPr>
          <p:spPr>
            <a:xfrm flipH="1">
              <a:off x="3724275" y="1070092"/>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2BB54D2B-836D-435C-A643-B70CC4B7A7D4}"/>
                </a:ext>
              </a:extLst>
            </p:cNvPr>
            <p:cNvCxnSpPr/>
            <p:nvPr/>
          </p:nvCxnSpPr>
          <p:spPr>
            <a:xfrm flipH="1">
              <a:off x="3774281" y="1122066"/>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0951AB87-165C-43EC-865E-5762F4082717}"/>
                </a:ext>
              </a:extLst>
            </p:cNvPr>
            <p:cNvCxnSpPr/>
            <p:nvPr/>
          </p:nvCxnSpPr>
          <p:spPr>
            <a:xfrm flipH="1">
              <a:off x="3724275" y="1167990"/>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9" name="Text Placeholder 5"/>
          <p:cNvSpPr>
            <a:spLocks noGrp="1"/>
          </p:cNvSpPr>
          <p:nvPr>
            <p:ph type="body" sz="quarter" idx="10" hasCustomPrompt="1"/>
          </p:nvPr>
        </p:nvSpPr>
        <p:spPr>
          <a:xfrm>
            <a:off x="6136274" y="2928606"/>
            <a:ext cx="5827128" cy="502702"/>
          </a:xfrm>
        </p:spPr>
        <p:txBody>
          <a:bodyPr lIns="91440" tIns="45720" rIns="91440" bIns="45720"/>
          <a:lstStyle>
            <a:lvl1pPr algn="ctr">
              <a:lnSpc>
                <a:spcPct val="100000"/>
              </a:lnSpc>
              <a:buFontTx/>
              <a:buNone/>
              <a:defRPr sz="3200" b="0">
                <a:solidFill>
                  <a:schemeClr val="bg1"/>
                </a:solidFill>
                <a:latin typeface="Cambria" panose="02040503050406030204" pitchFamily="18" charset="0"/>
                <a:ea typeface="Cambria" panose="02040503050406030204" pitchFamily="18" charset="0"/>
              </a:defRPr>
            </a:lvl1pPr>
          </a:lstStyle>
          <a:p>
            <a:pPr lvl="0"/>
            <a:r>
              <a:rPr lang="en-US"/>
              <a:t>Questions or Discussion?</a:t>
            </a:r>
          </a:p>
        </p:txBody>
      </p:sp>
    </p:spTree>
    <p:extLst>
      <p:ext uri="{BB962C8B-B14F-4D97-AF65-F5344CB8AC3E}">
        <p14:creationId xmlns:p14="http://schemas.microsoft.com/office/powerpoint/2010/main" val="461214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49" name="Group 48"/>
          <p:cNvGrpSpPr/>
          <p:nvPr userDrawn="1"/>
        </p:nvGrpSpPr>
        <p:grpSpPr>
          <a:xfrm>
            <a:off x="-600" y="-1"/>
            <a:ext cx="12193800"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latin typeface="+mn-lt"/>
                <a:ea typeface="+mn-ea"/>
                <a:cs typeface="+mn-cs"/>
                <a:sym typeface="+mn-lt"/>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sym typeface="+mn-lt"/>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sym typeface="+mn-lt"/>
              </a:endParaRPr>
            </a:p>
          </p:txBody>
        </p:sp>
        <p:sp>
          <p:nvSpPr>
            <p:cNvPr id="60"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5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11697750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0336149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5">
            <a:duotone>
              <a:schemeClr val="accent4">
                <a:shade val="45000"/>
                <a:satMod val="135000"/>
              </a:schemeClr>
              <a:prstClr val="white"/>
            </a:duotone>
            <a:extLst>
              <a:ext uri="{28A0092B-C50C-407E-A947-70E740481C1C}">
                <a14:useLocalDpi xmlns:a14="http://schemas.microsoft.com/office/drawing/2010/main"/>
              </a:ext>
            </a:extLst>
          </a:blip>
          <a:srcRect l="-4629" r="-1"/>
          <a:stretch/>
        </p:blipFill>
        <p:spPr>
          <a:xfrm>
            <a:off x="-206828" y="128361"/>
            <a:ext cx="5817448" cy="5700254"/>
          </a:xfrm>
          <a:prstGeom prst="rect">
            <a:avLst/>
          </a:prstGeom>
        </p:spPr>
      </p:pic>
      <p:sp>
        <p:nvSpPr>
          <p:cNvPr id="11" name="Rectangle 10">
            <a:extLst>
              <a:ext uri="{FF2B5EF4-FFF2-40B4-BE49-F238E27FC236}">
                <a16:creationId xmlns:a16="http://schemas.microsoft.com/office/drawing/2014/main" id="{881B43F1-6827-47EF-9941-837D4BAC2F92}"/>
              </a:ext>
            </a:extLst>
          </p:cNvPr>
          <p:cNvSpPr/>
          <p:nvPr userDrawn="1"/>
        </p:nvSpPr>
        <p:spPr>
          <a:xfrm>
            <a:off x="228599" y="234095"/>
            <a:ext cx="5301343" cy="5315899"/>
          </a:xfrm>
          <a:prstGeom prst="rect">
            <a:avLst/>
          </a:prstGeom>
          <a:solidFill>
            <a:srgbClr val="FFFFFF">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6">
            <a:extLst>
              <a:ext uri="{FF2B5EF4-FFF2-40B4-BE49-F238E27FC236}">
                <a16:creationId xmlns:a16="http://schemas.microsoft.com/office/drawing/2014/main" id="{0AD75D50-CCB4-451E-A7A0-BB659993387C}"/>
              </a:ext>
            </a:extLst>
          </p:cNvPr>
          <p:cNvSpPr/>
          <p:nvPr userDrawn="1"/>
        </p:nvSpPr>
        <p:spPr>
          <a:xfrm flipH="1">
            <a:off x="3984172" y="0"/>
            <a:ext cx="8207828" cy="6865373"/>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 name="connsiteX0" fmla="*/ 0 w 9314876"/>
              <a:gd name="connsiteY0" fmla="*/ 0 h 719091"/>
              <a:gd name="connsiteX1" fmla="*/ 7297446 w 9314876"/>
              <a:gd name="connsiteY1" fmla="*/ 0 h 719091"/>
              <a:gd name="connsiteX2" fmla="*/ 9314876 w 9314876"/>
              <a:gd name="connsiteY2" fmla="*/ 719091 h 719091"/>
              <a:gd name="connsiteX3" fmla="*/ 0 w 9314876"/>
              <a:gd name="connsiteY3" fmla="*/ 719091 h 719091"/>
              <a:gd name="connsiteX4" fmla="*/ 0 w 9314876"/>
              <a:gd name="connsiteY4" fmla="*/ 0 h 719091"/>
              <a:gd name="connsiteX0" fmla="*/ 0 w 9314876"/>
              <a:gd name="connsiteY0" fmla="*/ 0 h 719091"/>
              <a:gd name="connsiteX1" fmla="*/ 5780280 w 9314876"/>
              <a:gd name="connsiteY1" fmla="*/ 0 h 719091"/>
              <a:gd name="connsiteX2" fmla="*/ 9314876 w 9314876"/>
              <a:gd name="connsiteY2" fmla="*/ 719091 h 719091"/>
              <a:gd name="connsiteX3" fmla="*/ 0 w 9314876"/>
              <a:gd name="connsiteY3" fmla="*/ 719091 h 719091"/>
              <a:gd name="connsiteX4" fmla="*/ 0 w 931487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876" h="719091">
                <a:moveTo>
                  <a:pt x="0" y="0"/>
                </a:moveTo>
                <a:lnTo>
                  <a:pt x="5780280" y="0"/>
                </a:lnTo>
                <a:lnTo>
                  <a:pt x="9314876"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7DC743B9-7336-400E-BA85-32B4625CB3B1}"/>
              </a:ext>
            </a:extLst>
          </p:cNvPr>
          <p:cNvCxnSpPr>
            <a:cxnSpLocks/>
          </p:cNvCxnSpPr>
          <p:nvPr userDrawn="1"/>
        </p:nvCxnSpPr>
        <p:spPr>
          <a:xfrm flipH="1">
            <a:off x="3984172" y="-348343"/>
            <a:ext cx="3352799" cy="7500257"/>
          </a:xfrm>
          <a:prstGeom prst="line">
            <a:avLst/>
          </a:prstGeom>
          <a:ln w="38100">
            <a:solidFill>
              <a:srgbClr val="EDAE1D"/>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CE03D2A-75EA-4556-8607-5684B6FCB788}"/>
              </a:ext>
            </a:extLst>
          </p:cNvPr>
          <p:cNvCxnSpPr>
            <a:cxnSpLocks/>
          </p:cNvCxnSpPr>
          <p:nvPr userDrawn="1"/>
        </p:nvCxnSpPr>
        <p:spPr>
          <a:xfrm flipH="1">
            <a:off x="4105024" y="-321129"/>
            <a:ext cx="3352799" cy="7500257"/>
          </a:xfrm>
          <a:prstGeom prst="line">
            <a:avLst/>
          </a:prstGeom>
          <a:ln w="19050">
            <a:solidFill>
              <a:srgbClr val="EDAE1D"/>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5442CF41-30A6-4F2C-94AC-57500F56FA9B}"/>
              </a:ext>
            </a:extLst>
          </p:cNvPr>
          <p:cNvGrpSpPr/>
          <p:nvPr userDrawn="1"/>
        </p:nvGrpSpPr>
        <p:grpSpPr>
          <a:xfrm rot="6853713">
            <a:off x="205697" y="6574956"/>
            <a:ext cx="8544665" cy="97898"/>
            <a:chOff x="3724275" y="1070092"/>
            <a:chExt cx="8544665" cy="97898"/>
          </a:xfrm>
        </p:grpSpPr>
        <p:cxnSp>
          <p:nvCxnSpPr>
            <p:cNvPr id="16" name="Straight Connector 15">
              <a:extLst>
                <a:ext uri="{FF2B5EF4-FFF2-40B4-BE49-F238E27FC236}">
                  <a16:creationId xmlns:a16="http://schemas.microsoft.com/office/drawing/2014/main" id="{3113059E-30D8-4E91-87A3-26AC29ED3EBD}"/>
                </a:ext>
              </a:extLst>
            </p:cNvPr>
            <p:cNvCxnSpPr/>
            <p:nvPr/>
          </p:nvCxnSpPr>
          <p:spPr>
            <a:xfrm>
              <a:off x="4500979" y="1118586"/>
              <a:ext cx="7767961" cy="0"/>
            </a:xfrm>
            <a:prstGeom prst="line">
              <a:avLst/>
            </a:prstGeom>
            <a:ln w="12700"/>
          </p:spPr>
          <p:style>
            <a:lnRef idx="1">
              <a:schemeClr val="accent4"/>
            </a:lnRef>
            <a:fillRef idx="0">
              <a:schemeClr val="accent4"/>
            </a:fillRef>
            <a:effectRef idx="0">
              <a:schemeClr val="accent4"/>
            </a:effectRef>
            <a:fontRef idx="minor">
              <a:schemeClr val="tx1"/>
            </a:fontRef>
          </p:style>
        </p:cxnSp>
        <p:sp>
          <p:nvSpPr>
            <p:cNvPr id="17" name="Rectangle 11">
              <a:extLst>
                <a:ext uri="{FF2B5EF4-FFF2-40B4-BE49-F238E27FC236}">
                  <a16:creationId xmlns:a16="http://schemas.microsoft.com/office/drawing/2014/main" id="{78A9BC07-FEBC-458C-AA5E-6238D3DC31AF}"/>
                </a:ext>
              </a:extLst>
            </p:cNvPr>
            <p:cNvSpPr/>
            <p:nvPr/>
          </p:nvSpPr>
          <p:spPr>
            <a:xfrm>
              <a:off x="4117181"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a:solidFill>
                <a:srgbClr val="EDAE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7A5832DE-830D-4AA1-864D-A7D9E8C5AC94}"/>
                </a:ext>
              </a:extLst>
            </p:cNvPr>
            <p:cNvCxnSpPr/>
            <p:nvPr/>
          </p:nvCxnSpPr>
          <p:spPr>
            <a:xfrm flipH="1">
              <a:off x="3724275" y="1070092"/>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BB54D2B-836D-435C-A643-B70CC4B7A7D4}"/>
                </a:ext>
              </a:extLst>
            </p:cNvPr>
            <p:cNvCxnSpPr/>
            <p:nvPr/>
          </p:nvCxnSpPr>
          <p:spPr>
            <a:xfrm flipH="1">
              <a:off x="3774281" y="1122066"/>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951AB87-165C-43EC-865E-5762F4082717}"/>
                </a:ext>
              </a:extLst>
            </p:cNvPr>
            <p:cNvCxnSpPr/>
            <p:nvPr/>
          </p:nvCxnSpPr>
          <p:spPr>
            <a:xfrm flipH="1">
              <a:off x="3724275" y="1167990"/>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1" name="Text Placeholder 5"/>
          <p:cNvSpPr>
            <a:spLocks noGrp="1"/>
          </p:cNvSpPr>
          <p:nvPr>
            <p:ph type="body" sz="quarter" idx="10" hasCustomPrompt="1"/>
          </p:nvPr>
        </p:nvSpPr>
        <p:spPr>
          <a:xfrm>
            <a:off x="6136274" y="2928606"/>
            <a:ext cx="5827128" cy="502702"/>
          </a:xfrm>
        </p:spPr>
        <p:txBody>
          <a:bodyPr lIns="91440" tIns="45720" rIns="91440" bIns="45720"/>
          <a:lstStyle>
            <a:lvl1pPr algn="ctr">
              <a:lnSpc>
                <a:spcPct val="100000"/>
              </a:lnSpc>
              <a:buFontTx/>
              <a:buNone/>
              <a:defRPr sz="3200" b="1">
                <a:solidFill>
                  <a:schemeClr val="accent3"/>
                </a:solidFill>
                <a:latin typeface="Cambria" panose="02040503050406030204" pitchFamily="18" charset="0"/>
                <a:ea typeface="Cambria" panose="02040503050406030204" pitchFamily="18" charset="0"/>
              </a:defRPr>
            </a:lvl1pPr>
          </a:lstStyle>
          <a:p>
            <a:pPr lvl="0"/>
            <a:r>
              <a:rPr lang="en-US"/>
              <a:t>Title</a:t>
            </a:r>
          </a:p>
        </p:txBody>
      </p:sp>
      <p:sp>
        <p:nvSpPr>
          <p:cNvPr id="22" name="Text Placeholder 5"/>
          <p:cNvSpPr>
            <a:spLocks noGrp="1"/>
          </p:cNvSpPr>
          <p:nvPr>
            <p:ph type="body" sz="quarter" idx="11" hasCustomPrompt="1"/>
          </p:nvPr>
        </p:nvSpPr>
        <p:spPr>
          <a:xfrm>
            <a:off x="6136274" y="3470657"/>
            <a:ext cx="5827128" cy="502702"/>
          </a:xfrm>
        </p:spPr>
        <p:txBody>
          <a:bodyPr lIns="91440" tIns="45720" rIns="91440" bIns="45720"/>
          <a:lstStyle>
            <a:lvl1pPr algn="ctr">
              <a:lnSpc>
                <a:spcPct val="100000"/>
              </a:lnSpc>
              <a:buFontTx/>
              <a:buNone/>
              <a:defRPr sz="3200" b="1">
                <a:solidFill>
                  <a:schemeClr val="bg1"/>
                </a:solidFill>
                <a:latin typeface="Cambria" panose="02040503050406030204" pitchFamily="18" charset="0"/>
                <a:ea typeface="Cambria" panose="02040503050406030204" pitchFamily="18" charset="0"/>
              </a:defRPr>
            </a:lvl1pPr>
          </a:lstStyle>
          <a:p>
            <a:pPr lvl="0"/>
            <a:r>
              <a:rPr lang="en-US"/>
              <a:t>Subtitle</a:t>
            </a:r>
          </a:p>
        </p:txBody>
      </p:sp>
      <p:sp>
        <p:nvSpPr>
          <p:cNvPr id="23" name="Text Placeholder 5"/>
          <p:cNvSpPr>
            <a:spLocks noGrp="1"/>
          </p:cNvSpPr>
          <p:nvPr>
            <p:ph type="body" sz="quarter" idx="12" hasCustomPrompt="1"/>
          </p:nvPr>
        </p:nvSpPr>
        <p:spPr>
          <a:xfrm>
            <a:off x="6136274" y="4012707"/>
            <a:ext cx="5827128" cy="424004"/>
          </a:xfrm>
        </p:spPr>
        <p:txBody>
          <a:bodyPr lIns="91440" tIns="45720" rIns="91440" bIns="45720"/>
          <a:lstStyle>
            <a:lvl1pPr algn="ctr">
              <a:lnSpc>
                <a:spcPct val="100000"/>
              </a:lnSpc>
              <a:buFontTx/>
              <a:buNone/>
              <a:defRPr sz="2800" b="1">
                <a:solidFill>
                  <a:schemeClr val="accent3"/>
                </a:solidFill>
                <a:latin typeface="Cambria" panose="02040503050406030204" pitchFamily="18" charset="0"/>
                <a:ea typeface="Cambria" panose="02040503050406030204" pitchFamily="18" charset="0"/>
              </a:defRPr>
            </a:lvl1pPr>
          </a:lstStyle>
          <a:p>
            <a:pPr lvl="0"/>
            <a:r>
              <a:rPr lang="en-US"/>
              <a:t>Date</a:t>
            </a:r>
          </a:p>
        </p:txBody>
      </p:sp>
    </p:spTree>
    <p:extLst>
      <p:ext uri="{BB962C8B-B14F-4D97-AF65-F5344CB8AC3E}">
        <p14:creationId xmlns:p14="http://schemas.microsoft.com/office/powerpoint/2010/main" val="27752528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29" name="Object 28" hidden="1"/>
          <p:cNvGraphicFramePr>
            <a:graphicFrameLocks noChangeAspect="1"/>
          </p:cNvGraphicFramePr>
          <p:nvPr userDrawn="1">
            <p:custDataLst>
              <p:tags r:id="rId1"/>
            </p:custDataLst>
            <p:extLst>
              <p:ext uri="{D42A27DB-BD31-4B8C-83A1-F6EECF244321}">
                <p14:modId xmlns:p14="http://schemas.microsoft.com/office/powerpoint/2010/main" val="39783324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29" name="Object 28"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57" name="Date Placeholder 56"/>
          <p:cNvSpPr>
            <a:spLocks noGrp="1"/>
          </p:cNvSpPr>
          <p:nvPr>
            <p:ph type="dt" sz="half" idx="14"/>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9" name="Title 4"/>
          <p:cNvSpPr>
            <a:spLocks noGrp="1"/>
          </p:cNvSpPr>
          <p:nvPr>
            <p:ph type="title" hasCustomPrompt="1"/>
          </p:nvPr>
        </p:nvSpPr>
        <p:spPr>
          <a:xfrm>
            <a:off x="288478" y="721619"/>
            <a:ext cx="11615045" cy="332399"/>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2400" b="0" i="0" u="none" kern="1200" spc="0">
                <a:solidFill>
                  <a:schemeClr val="tx2"/>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18101469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1422129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5" name="Object 4"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288478" y="2085628"/>
            <a:ext cx="11615045" cy="4072976"/>
          </a:xfrm>
        </p:spPr>
        <p:txBody>
          <a:bodyPr/>
          <a:lstStyle>
            <a:lvl1pPr>
              <a:lnSpc>
                <a:spcPct val="100000"/>
              </a:lnSpc>
              <a:spcBef>
                <a:spcPts val="0"/>
              </a:spcBef>
              <a:spcAft>
                <a:spcPts val="0"/>
              </a:spcAft>
              <a:defRPr>
                <a:latin typeface="+mn-lt"/>
                <a:ea typeface="+mn-ea"/>
                <a:cs typeface="+mn-cs"/>
                <a:sym typeface="+mn-lt"/>
              </a:defRPr>
            </a:lvl1pPr>
            <a:lvl2pPr>
              <a:lnSpc>
                <a:spcPct val="100000"/>
              </a:lnSpc>
              <a:spcBef>
                <a:spcPts val="0"/>
              </a:spcBef>
              <a:spcAft>
                <a:spcPts val="0"/>
              </a:spcAft>
              <a:defRPr>
                <a:latin typeface="+mn-lt"/>
                <a:ea typeface="+mn-ea"/>
                <a:cs typeface="+mn-cs"/>
                <a:sym typeface="+mn-lt"/>
              </a:defRPr>
            </a:lvl2pPr>
            <a:lvl3pPr>
              <a:lnSpc>
                <a:spcPct val="100000"/>
              </a:lnSpc>
              <a:spcBef>
                <a:spcPts val="0"/>
              </a:spcBef>
              <a:spcAft>
                <a:spcPts val="0"/>
              </a:spcAft>
              <a:defRPr>
                <a:latin typeface="+mn-lt"/>
                <a:ea typeface="+mn-ea"/>
                <a:cs typeface="+mn-cs"/>
                <a:sym typeface="+mn-lt"/>
              </a:defRPr>
            </a:lvl3pPr>
            <a:lvl4pPr>
              <a:lnSpc>
                <a:spcPct val="100000"/>
              </a:lnSpc>
              <a:spcBef>
                <a:spcPts val="0"/>
              </a:spcBef>
              <a:spcAft>
                <a:spcPts val="0"/>
              </a:spcAft>
              <a:defRPr>
                <a:latin typeface="+mn-lt"/>
                <a:ea typeface="+mn-ea"/>
                <a:cs typeface="+mn-cs"/>
                <a:sym typeface="+mn-lt"/>
              </a:defRPr>
            </a:lvl4pPr>
            <a:lvl5pPr>
              <a:lnSpc>
                <a:spcPct val="100000"/>
              </a:lnSpc>
              <a:spcBef>
                <a:spcPts val="0"/>
              </a:spcBef>
              <a:spcAft>
                <a:spcPts val="0"/>
              </a:spcAft>
              <a:defRPr>
                <a:latin typeface="+mn-lt"/>
                <a:ea typeface="+mn-ea"/>
                <a:cs typeface="+mn-cs"/>
                <a:sym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7" name="Title 4"/>
          <p:cNvSpPr>
            <a:spLocks noGrp="1"/>
          </p:cNvSpPr>
          <p:nvPr>
            <p:ph type="title" hasCustomPrompt="1"/>
          </p:nvPr>
        </p:nvSpPr>
        <p:spPr>
          <a:xfrm>
            <a:off x="288478" y="721619"/>
            <a:ext cx="11615045" cy="332399"/>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2400" b="0" i="0" u="none" kern="1200" spc="0">
                <a:solidFill>
                  <a:schemeClr val="tx2"/>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16529460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1646968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4" name="Date Placeholder 3"/>
          <p:cNvSpPr>
            <a:spLocks noGrp="1"/>
          </p:cNvSpPr>
          <p:nvPr>
            <p:ph type="dt" sz="half" idx="14"/>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7" name="Rectangle 6"/>
          <p:cNvSpPr/>
          <p:nvPr userDrawn="1"/>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8" name="Subtitle 2"/>
          <p:cNvSpPr>
            <a:spLocks noGrp="1"/>
          </p:cNvSpPr>
          <p:nvPr>
            <p:ph type="subTitle" idx="13" hasCustomPrompt="1"/>
          </p:nvPr>
        </p:nvSpPr>
        <p:spPr>
          <a:xfrm>
            <a:off x="288478" y="2158987"/>
            <a:ext cx="4085522" cy="541687"/>
          </a:xfrm>
          <a:prstGeom prst="rect">
            <a:avLst/>
          </a:prstGeom>
        </p:spPr>
        <p:txBody>
          <a:bodyPr>
            <a:noAutofit/>
          </a:bodyPr>
          <a:lstStyle>
            <a:lvl1pPr marL="0" indent="0" algn="l">
              <a:buNone/>
              <a:defRPr sz="1600">
                <a:solidFill>
                  <a:schemeClr val="tx2"/>
                </a:solidFill>
                <a:latin typeface="+mn-lt"/>
                <a:ea typeface="+mn-ea"/>
                <a:cs typeface="+mn-cs"/>
                <a:sym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9" name="Title 4"/>
          <p:cNvSpPr>
            <a:spLocks noGrp="1"/>
          </p:cNvSpPr>
          <p:nvPr>
            <p:ph type="title" hasCustomPrompt="1"/>
          </p:nvPr>
        </p:nvSpPr>
        <p:spPr>
          <a:xfrm>
            <a:off x="288478" y="1227048"/>
            <a:ext cx="4085522" cy="664797"/>
          </a:xfrm>
        </p:spPr>
        <p:txBody>
          <a:bodyPr anchor="t">
            <a:noAutofit/>
          </a:bodyPr>
          <a:lstStyle>
            <a:lvl1pPr>
              <a:defRPr sz="2400">
                <a:solidFill>
                  <a:schemeClr val="tx2"/>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10372982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8" name="Title 1"/>
          <p:cNvSpPr>
            <a:spLocks noGrp="1"/>
          </p:cNvSpPr>
          <p:nvPr>
            <p:ph type="title" hasCustomPrompt="1"/>
          </p:nvPr>
        </p:nvSpPr>
        <p:spPr bwMode="blackWhite">
          <a:xfrm>
            <a:off x="1284742" y="2668041"/>
            <a:ext cx="96204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2"/>
                </a:solidFill>
                <a:latin typeface="+mj-lt"/>
                <a:ea typeface="+mj-ea"/>
                <a:cs typeface="+mj-cs"/>
                <a:sym typeface="+mj-lt"/>
              </a:defRPr>
            </a:lvl1pPr>
          </a:lstStyle>
          <a:p>
            <a:r>
              <a:rPr lang="en-US"/>
              <a:t>Click to add section title</a:t>
            </a:r>
          </a:p>
        </p:txBody>
      </p:sp>
      <p:sp>
        <p:nvSpPr>
          <p:cNvPr id="11" name="Rectangle 10"/>
          <p:cNvSpPr/>
          <p:nvPr userDrawn="1"/>
        </p:nvSpPr>
        <p:spPr bwMode="white">
          <a:xfrm>
            <a:off x="1280693" y="1424081"/>
            <a:ext cx="951721"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Tree>
    <p:extLst>
      <p:ext uri="{BB962C8B-B14F-4D97-AF65-F5344CB8AC3E}">
        <p14:creationId xmlns:p14="http://schemas.microsoft.com/office/powerpoint/2010/main" val="25561562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tx2"/>
                </a:solidFill>
                <a:latin typeface="+mj-lt"/>
                <a:ea typeface="+mj-ea"/>
                <a:cs typeface="+mj-cs"/>
                <a:sym typeface="+mj-lt"/>
              </a:defRPr>
            </a:lvl1pPr>
          </a:lstStyle>
          <a:p>
            <a:r>
              <a:rPr lang="en-US"/>
              <a:t>Click to add section title</a:t>
            </a:r>
          </a:p>
        </p:txBody>
      </p:sp>
      <p:cxnSp>
        <p:nvCxnSpPr>
          <p:cNvPr id="10" name="Straight Connector 9"/>
          <p:cNvCxnSpPr/>
          <p:nvPr userDrawn="1"/>
        </p:nvCxnSpPr>
        <p:spPr bwMode="white">
          <a:xfrm>
            <a:off x="630000" y="3680016"/>
            <a:ext cx="11558587"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2272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tx1"/>
        </a:solidFill>
        <a:effectLst/>
      </p:bgPr>
    </p:bg>
    <p:spTree>
      <p:nvGrpSpPr>
        <p:cNvPr id="1" name=""/>
        <p:cNvGrpSpPr/>
        <p:nvPr/>
      </p:nvGrpSpPr>
      <p:grpSpPr>
        <a:xfrm>
          <a:off x="0" y="0"/>
          <a:ext cx="0" cy="0"/>
          <a:chOff x="0" y="0"/>
          <a:chExt cx="0" cy="0"/>
        </a:xfrm>
      </p:grpSpPr>
      <p:sp>
        <p:nvSpPr>
          <p:cNvPr id="17" name="Rectangle 16"/>
          <p:cNvSpPr/>
          <p:nvPr userDrawn="1"/>
        </p:nvSpPr>
        <p:spPr bwMode="ltGray">
          <a:xfrm>
            <a:off x="-1" y="0"/>
            <a:ext cx="4284921" cy="6858000"/>
          </a:xfrm>
          <a:prstGeom prst="rect">
            <a:avLst/>
          </a:prstGeom>
          <a:solidFill>
            <a:srgbClr val="0060A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rot="5400000">
            <a:off x="878388" y="3385268"/>
            <a:ext cx="6857999" cy="87465"/>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203594" y="2504899"/>
            <a:ext cx="3836778" cy="35993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89554206-1146-4CF1-80B7-D7AB08BA7CDF}"/>
              </a:ext>
            </a:extLst>
          </p:cNvPr>
          <p:cNvSpPr>
            <a:spLocks noGrp="1"/>
          </p:cNvSpPr>
          <p:nvPr>
            <p:ph type="title" hasCustomPrompt="1"/>
          </p:nvPr>
        </p:nvSpPr>
        <p:spPr>
          <a:xfrm>
            <a:off x="227600" y="418329"/>
            <a:ext cx="3812772" cy="1876815"/>
          </a:xfrm>
        </p:spPr>
        <p:txBody>
          <a:bodyPr>
            <a:normAutofit/>
          </a:bodyPr>
          <a:lstStyle>
            <a:lvl1pPr>
              <a:defRPr sz="3600" b="0"/>
            </a:lvl1pPr>
          </a:lstStyle>
          <a:p>
            <a:br>
              <a:rPr lang="en-US"/>
            </a:br>
            <a:endParaRPr lang="en-US"/>
          </a:p>
        </p:txBody>
      </p:sp>
      <p:sp>
        <p:nvSpPr>
          <p:cNvPr id="9" name="Rectangle 8">
            <a:extLst>
              <a:ext uri="{FF2B5EF4-FFF2-40B4-BE49-F238E27FC236}">
                <a16:creationId xmlns:a16="http://schemas.microsoft.com/office/drawing/2014/main" id="{3D802DBE-64AD-4E58-BD53-43FD177C33FC}"/>
              </a:ext>
            </a:extLst>
          </p:cNvPr>
          <p:cNvSpPr/>
          <p:nvPr userDrawn="1"/>
        </p:nvSpPr>
        <p:spPr>
          <a:xfrm rot="5400000">
            <a:off x="978355" y="3406140"/>
            <a:ext cx="6858000" cy="457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46164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3108366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18" name="Date Placeholder 1"/>
          <p:cNvSpPr>
            <a:spLocks noGrp="1"/>
          </p:cNvSpPr>
          <p:nvPr>
            <p:ph type="dt" sz="half" idx="31"/>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20" name="TextBox 1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24" name="Rectangle 23"/>
          <p:cNvSpPr/>
          <p:nvPr userDrawn="1"/>
        </p:nvSpPr>
        <p:spPr bwMode="white">
          <a:xfrm>
            <a:off x="0"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5" name="Title 4"/>
          <p:cNvSpPr>
            <a:spLocks noGrp="1"/>
          </p:cNvSpPr>
          <p:nvPr>
            <p:ph type="title" hasCustomPrompt="1"/>
          </p:nvPr>
        </p:nvSpPr>
        <p:spPr>
          <a:xfrm>
            <a:off x="288478" y="2681103"/>
            <a:ext cx="3469403" cy="1495794"/>
          </a:xfrm>
          <a:prstGeom prst="rect">
            <a:avLst/>
          </a:prstGeom>
        </p:spPr>
        <p:txBody>
          <a:bodyPr anchor="ctr">
            <a:noAutofit/>
          </a:bodyPr>
          <a:lstStyle>
            <a:lvl1pPr>
              <a:defRPr sz="2400">
                <a:solidFill>
                  <a:schemeClr val="tx2"/>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40858288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3166598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4" name="Rectangle 13"/>
          <p:cNvSpPr/>
          <p:nvPr userDrawn="1"/>
        </p:nvSpPr>
        <p:spPr bwMode="white">
          <a:xfrm>
            <a:off x="0"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8"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2" name="Title 4"/>
          <p:cNvSpPr>
            <a:spLocks noGrp="1"/>
          </p:cNvSpPr>
          <p:nvPr>
            <p:ph type="title" hasCustomPrompt="1"/>
          </p:nvPr>
        </p:nvSpPr>
        <p:spPr>
          <a:xfrm>
            <a:off x="288478" y="721619"/>
            <a:ext cx="6618051" cy="332399"/>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2400" b="0" i="0" u="none" kern="1200" spc="0">
                <a:solidFill>
                  <a:schemeClr val="tx2"/>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10000201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5567866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6" name="Picture 15"/>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9029246" y="0"/>
            <a:ext cx="416951" cy="6858000"/>
          </a:xfrm>
          <a:prstGeom prst="rect">
            <a:avLst/>
          </a:prstGeom>
        </p:spPr>
      </p:pic>
      <p:sp>
        <p:nvSpPr>
          <p:cNvPr id="10" name="Rectangle 9"/>
          <p:cNvSpPr/>
          <p:nvPr userDrawn="1"/>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endParaRPr lang="en-US"/>
          </a:p>
        </p:txBody>
      </p:sp>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2" name="Title 4"/>
          <p:cNvSpPr>
            <a:spLocks noGrp="1"/>
          </p:cNvSpPr>
          <p:nvPr>
            <p:ph type="title" hasCustomPrompt="1"/>
          </p:nvPr>
        </p:nvSpPr>
        <p:spPr>
          <a:xfrm>
            <a:off x="288477" y="721619"/>
            <a:ext cx="8443106" cy="332399"/>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2400" b="0" i="0" u="none" kern="1200" spc="0">
                <a:solidFill>
                  <a:schemeClr val="tx2"/>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37652009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4017450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23" name="Picture 22"/>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288478" y="2681103"/>
            <a:ext cx="3469403" cy="1495794"/>
          </a:xfrm>
          <a:prstGeom prst="rect">
            <a:avLst/>
          </a:prstGeom>
        </p:spPr>
        <p:txBody>
          <a:bodyPr anchor="ctr">
            <a:noAutofit/>
          </a:bodyPr>
          <a:lstStyle>
            <a:lvl1pPr>
              <a:defRPr sz="2400">
                <a:solidFill>
                  <a:schemeClr val="bg1"/>
                </a:solidFill>
                <a:latin typeface="+mj-lt"/>
                <a:ea typeface="+mj-ea"/>
                <a:cs typeface="+mj-cs"/>
                <a:sym typeface="+mj-lt"/>
              </a:defRPr>
            </a:lvl1pPr>
          </a:lstStyle>
          <a:p>
            <a:r>
              <a:rPr lang="en-US"/>
              <a:t>Click to add title</a:t>
            </a:r>
          </a:p>
        </p:txBody>
      </p:sp>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5" name="Date Placeholder 1"/>
          <p:cNvSpPr>
            <a:spLocks noGrp="1"/>
          </p:cNvSpPr>
          <p:nvPr>
            <p:ph type="dt" sz="half" idx="29"/>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28" name="TextBox 2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13817039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555959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1" name="Rectangle 10"/>
          <p:cNvSpPr/>
          <p:nvPr userDrawn="1"/>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mn-lt"/>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288478" y="1785600"/>
            <a:ext cx="4729922" cy="3286800"/>
          </a:xfrm>
          <a:prstGeom prst="rect">
            <a:avLst/>
          </a:prstGeom>
          <a:noFill/>
        </p:spPr>
        <p:txBody>
          <a:bodyPr wrap="square" lIns="0" tIns="0" rIns="320040" bIns="0"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lumMod val="50000"/>
                </a:schemeClr>
              </a:solidFill>
              <a:latin typeface="+mn-lt"/>
              <a:ea typeface="+mn-ea"/>
              <a:cs typeface="+mn-cs"/>
              <a:sym typeface="+mn-lt"/>
            </a:endParaRPr>
          </a:p>
        </p:txBody>
      </p:sp>
      <p:sp>
        <p:nvSpPr>
          <p:cNvPr id="15"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5918446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9129196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1" name="Rectangle 10"/>
          <p:cNvSpPr/>
          <p:nvPr userDrawn="1"/>
        </p:nvSpPr>
        <p:spPr bwMode="gray">
          <a:xfrm>
            <a:off x="7819543"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2"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
        <p:nvSpPr>
          <p:cNvPr id="13" name="Date Placeholder 2"/>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15" name="Title 1"/>
          <p:cNvSpPr>
            <a:spLocks noGrp="1"/>
          </p:cNvSpPr>
          <p:nvPr>
            <p:ph type="title" hasCustomPrompt="1"/>
          </p:nvPr>
        </p:nvSpPr>
        <p:spPr bwMode="black">
          <a:xfrm>
            <a:off x="288478" y="1785600"/>
            <a:ext cx="6590010" cy="3286800"/>
          </a:xfrm>
          <a:prstGeom prst="rect">
            <a:avLst/>
          </a:prstGeom>
        </p:spPr>
        <p:txBody>
          <a:bodyPr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30009236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418114873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0" name="Title 2"/>
          <p:cNvSpPr>
            <a:spLocks noGrp="1"/>
          </p:cNvSpPr>
          <p:nvPr>
            <p:ph type="title" hasCustomPrompt="1"/>
          </p:nvPr>
        </p:nvSpPr>
        <p:spPr>
          <a:xfrm>
            <a:off x="288478" y="2764203"/>
            <a:ext cx="2820160" cy="1314311"/>
          </a:xfrm>
          <a:prstGeom prst="rect">
            <a:avLst/>
          </a:prstGeom>
        </p:spPr>
        <p:txBody>
          <a:bodyPr anchor="ctr">
            <a:noAutofit/>
          </a:bodyPr>
          <a:lstStyle>
            <a:lvl1pPr>
              <a:defRPr sz="2400">
                <a:solidFill>
                  <a:schemeClr val="tx2"/>
                </a:solidFill>
                <a:latin typeface="+mj-lt"/>
                <a:ea typeface="+mj-ea"/>
                <a:cs typeface="+mj-cs"/>
                <a:sym typeface="+mj-lt"/>
              </a:defRPr>
            </a:lvl1pPr>
          </a:lstStyle>
          <a:p>
            <a:r>
              <a:rPr lang="en-US">
                <a:solidFill>
                  <a:schemeClr val="tx2"/>
                </a:solidFill>
              </a:rPr>
              <a:t>Click to add title</a:t>
            </a:r>
          </a:p>
        </p:txBody>
      </p:sp>
      <p:pic>
        <p:nvPicPr>
          <p:cNvPr id="12" name="Picture 1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21345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769927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5" name="Title 4"/>
          <p:cNvSpPr>
            <a:spLocks noGrp="1"/>
          </p:cNvSpPr>
          <p:nvPr>
            <p:ph type="title" hasCustomPrompt="1"/>
          </p:nvPr>
        </p:nvSpPr>
        <p:spPr>
          <a:xfrm>
            <a:off x="288478" y="2764203"/>
            <a:ext cx="2820160" cy="1314311"/>
          </a:xfrm>
        </p:spPr>
        <p:txBody>
          <a:bodyPr anchor="ctr" anchorCtr="0">
            <a:noAutofit/>
          </a:bodyPr>
          <a:lstStyle>
            <a:lvl1pPr>
              <a:defRPr>
                <a:solidFill>
                  <a:srgbClr val="FFFFFF"/>
                </a:solidFill>
                <a:latin typeface="+mj-lt"/>
                <a:ea typeface="+mj-ea"/>
                <a:cs typeface="+mj-cs"/>
                <a:sym typeface="+mj-lt"/>
              </a:defRPr>
            </a:lvl1pPr>
          </a:lstStyle>
          <a:p>
            <a:r>
              <a:rPr lang="en-US"/>
              <a:t>Click to add title</a:t>
            </a:r>
          </a:p>
        </p:txBody>
      </p:sp>
      <p:sp>
        <p:nvSpPr>
          <p:cNvPr id="15"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26195931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305768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9" name="TextBox 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solidFill>
              <a:latin typeface="+mn-lt"/>
              <a:ea typeface="+mn-ea"/>
              <a:cs typeface="+mn-cs"/>
              <a:sym typeface="+mn-lt"/>
            </a:endParaRPr>
          </a:p>
        </p:txBody>
      </p:sp>
      <p:sp>
        <p:nvSpPr>
          <p:cNvPr id="10" name="Date Placeholder 7"/>
          <p:cNvSpPr>
            <a:spLocks noGrp="1"/>
          </p:cNvSpPr>
          <p:nvPr>
            <p:ph type="dt" sz="half" idx="11"/>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9"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itle 1"/>
          <p:cNvSpPr>
            <a:spLocks noGrp="1"/>
          </p:cNvSpPr>
          <p:nvPr>
            <p:ph type="title" hasCustomPrompt="1"/>
          </p:nvPr>
        </p:nvSpPr>
        <p:spPr>
          <a:xfrm>
            <a:off x="288478" y="1785600"/>
            <a:ext cx="4403757" cy="3286800"/>
          </a:xfrm>
          <a:prstGeom prst="rect">
            <a:avLst/>
          </a:prstGeom>
        </p:spPr>
        <p:txBody>
          <a:bodyPr anchor="ctr">
            <a:noAutofit/>
          </a:bodyPr>
          <a:lstStyle>
            <a:lvl1pPr>
              <a:defRPr sz="4400" b="0">
                <a:solidFill>
                  <a:schemeClr val="tx2"/>
                </a:solidFill>
                <a:latin typeface="+mj-lt"/>
                <a:ea typeface="+mj-ea"/>
                <a:cs typeface="+mj-cs"/>
                <a:sym typeface="+mj-lt"/>
              </a:defRPr>
            </a:lvl1pPr>
          </a:lstStyle>
          <a:p>
            <a:r>
              <a:rPr lang="en-US"/>
              <a:t>Click to add title</a:t>
            </a:r>
          </a:p>
        </p:txBody>
      </p:sp>
      <p:pic>
        <p:nvPicPr>
          <p:cNvPr id="11" name="Picture 10"/>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32821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4126430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9"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itle 1"/>
          <p:cNvSpPr>
            <a:spLocks noGrp="1"/>
          </p:cNvSpPr>
          <p:nvPr>
            <p:ph type="title" hasCustomPrompt="1"/>
          </p:nvPr>
        </p:nvSpPr>
        <p:spPr>
          <a:xfrm>
            <a:off x="288478" y="1785600"/>
            <a:ext cx="4403757" cy="3286800"/>
          </a:xfrm>
          <a:prstGeom prst="rect">
            <a:avLst/>
          </a:prstGeom>
        </p:spPr>
        <p:txBody>
          <a:bodyPr anchor="ctr">
            <a:noAutofit/>
          </a:bodyPr>
          <a:lstStyle>
            <a:lvl1pPr>
              <a:defRPr sz="4400" b="0">
                <a:solidFill>
                  <a:srgbClr val="FFFFFF"/>
                </a:solidFill>
                <a:latin typeface="+mj-lt"/>
                <a:ea typeface="+mj-ea"/>
                <a:cs typeface="+mj-cs"/>
                <a:sym typeface="+mj-lt"/>
              </a:defRPr>
            </a:lvl1pPr>
          </a:lstStyle>
          <a:p>
            <a:r>
              <a:rPr lang="en-US"/>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29220135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5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0956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510554"/>
            <a:ext cx="1602997" cy="144270"/>
          </a:xfrm>
          <a:prstGeom prst="rect">
            <a:avLst/>
          </a:prstGeom>
        </p:spPr>
      </p:pic>
      <p:sp>
        <p:nvSpPr>
          <p:cNvPr id="17" name="Rectangle 16"/>
          <p:cNvSpPr/>
          <p:nvPr/>
        </p:nvSpPr>
        <p:spPr bwMode="ltGray">
          <a:xfrm>
            <a:off x="1" y="148920"/>
            <a:ext cx="10437812" cy="1368198"/>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14892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17500" y="295122"/>
            <a:ext cx="9613861" cy="1080938"/>
          </a:xfrm>
        </p:spPr>
        <p:txBody>
          <a:bodyPr>
            <a:normAutofit/>
          </a:bodyPr>
          <a:lstStyle>
            <a:lvl1pPr>
              <a:defRPr sz="4000" b="1"/>
            </a:lvl1pPr>
          </a:lstStyle>
          <a:p>
            <a:r>
              <a:rPr lang="en-US"/>
              <a:t>Click to edit Master title style</a:t>
            </a:r>
          </a:p>
        </p:txBody>
      </p:sp>
      <p:sp>
        <p:nvSpPr>
          <p:cNvPr id="3" name="Content Placeholder 2"/>
          <p:cNvSpPr>
            <a:spLocks noGrp="1"/>
          </p:cNvSpPr>
          <p:nvPr>
            <p:ph idx="1"/>
          </p:nvPr>
        </p:nvSpPr>
        <p:spPr>
          <a:xfrm>
            <a:off x="617499" y="1770191"/>
            <a:ext cx="9613861" cy="3599316"/>
          </a:xfrm>
        </p:spPr>
        <p:txBody>
          <a:bodyPr/>
          <a:lstStyle>
            <a:lvl1pPr>
              <a:defRPr>
                <a:solidFill>
                  <a:srgbClr val="292929"/>
                </a:solidFill>
              </a:defRPr>
            </a:lvl1pPr>
            <a:lvl2pPr>
              <a:defRPr>
                <a:solidFill>
                  <a:srgbClr val="292929"/>
                </a:solidFill>
              </a:defRPr>
            </a:lvl2pPr>
            <a:lvl3pPr>
              <a:defRPr>
                <a:solidFill>
                  <a:srgbClr val="292929"/>
                </a:solidFill>
              </a:defRPr>
            </a:lvl3pPr>
            <a:lvl4pPr>
              <a:defRPr>
                <a:solidFill>
                  <a:srgbClr val="292929"/>
                </a:solidFill>
              </a:defRPr>
            </a:lvl4pPr>
            <a:lvl5pPr>
              <a:defRPr>
                <a:solidFill>
                  <a:srgbClr val="29292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DE42F4-6EEF-4EF7-8ED4-2208F0F89A08}" type="datetimeFigureOut">
              <a:rPr lang="en-US" dirty="0"/>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810248" y="295122"/>
            <a:ext cx="1154151" cy="1090789"/>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68169985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3154442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endParaRPr lang="en-US"/>
          </a:p>
        </p:txBody>
      </p:sp>
      <p:sp>
        <p:nvSpPr>
          <p:cNvPr id="1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10" name="Picture 9"/>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14" name="Title 4"/>
          <p:cNvSpPr>
            <a:spLocks noGrp="1"/>
          </p:cNvSpPr>
          <p:nvPr>
            <p:ph type="title" hasCustomPrompt="1"/>
          </p:nvPr>
        </p:nvSpPr>
        <p:spPr>
          <a:xfrm>
            <a:off x="288478" y="721619"/>
            <a:ext cx="5089344" cy="332399"/>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2400" b="0" i="0" u="none" kern="1200" spc="0">
                <a:solidFill>
                  <a:schemeClr val="tx2"/>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3984628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5954356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9" name="Pentagon 8"/>
          <p:cNvSpPr/>
          <p:nvPr/>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12" name="Title 4"/>
          <p:cNvSpPr>
            <a:spLocks noGrp="1"/>
          </p:cNvSpPr>
          <p:nvPr>
            <p:ph type="title" hasCustomPrompt="1"/>
          </p:nvPr>
        </p:nvSpPr>
        <p:spPr>
          <a:xfrm>
            <a:off x="288478" y="721619"/>
            <a:ext cx="5089344" cy="332399"/>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2400" b="0" i="0" u="none" kern="1200" spc="0">
                <a:solidFill>
                  <a:schemeClr val="bg1"/>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27999159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0997693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11" name="Picture 10"/>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14" name="Title 4"/>
          <p:cNvSpPr>
            <a:spLocks noGrp="1"/>
          </p:cNvSpPr>
          <p:nvPr>
            <p:ph type="title" hasCustomPrompt="1"/>
          </p:nvPr>
        </p:nvSpPr>
        <p:spPr>
          <a:xfrm>
            <a:off x="288478" y="721619"/>
            <a:ext cx="6596018" cy="332399"/>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2400" b="0" i="0" u="none" kern="1200" spc="0">
                <a:solidFill>
                  <a:schemeClr val="tx2"/>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18372445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8901746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10" name="Title 4"/>
          <p:cNvSpPr>
            <a:spLocks noGrp="1"/>
          </p:cNvSpPr>
          <p:nvPr>
            <p:ph type="title" hasCustomPrompt="1"/>
          </p:nvPr>
        </p:nvSpPr>
        <p:spPr>
          <a:xfrm>
            <a:off x="288478" y="721619"/>
            <a:ext cx="6596018" cy="332399"/>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2400" b="0" i="0" u="none" kern="1200" spc="0">
                <a:solidFill>
                  <a:schemeClr val="bg1"/>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18304573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0" name="TextBox 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1"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3226961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Date Placeholder 7"/>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41602001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tx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extBox 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Date Placeholder 1"/>
          <p:cNvSpPr>
            <a:spLocks noGrp="1"/>
          </p:cNvSpPr>
          <p:nvPr>
            <p:ph type="dt" sz="half" idx="10"/>
          </p:nvPr>
        </p:nvSpPr>
        <p:spPr/>
        <p:txBody>
          <a:bodyPr/>
          <a:lstStyle>
            <a:lvl1pPr>
              <a:defRPr>
                <a:solidFill>
                  <a:schemeClr val="bg1"/>
                </a:solidFill>
                <a:latin typeface="+mn-lt"/>
                <a:ea typeface="+mn-ea"/>
                <a:cs typeface="+mn-cs"/>
                <a:sym typeface="+mn-lt"/>
              </a:defRPr>
            </a:lvl1pPr>
          </a:lstStyle>
          <a:p>
            <a:endParaRPr lang="en-US"/>
          </a:p>
        </p:txBody>
      </p:sp>
      <p:pic>
        <p:nvPicPr>
          <p:cNvPr id="7" name="Picture 6"/>
          <p:cNvPicPr>
            <a:picLocks noChangeAspect="1"/>
          </p:cNvPicPr>
          <p:nvPr userDrawn="1"/>
        </p:nvPicPr>
        <p:blipFill rotWithShape="1">
          <a:blip r:embed="rId5">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accent2"/>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mn-lt"/>
            </a:endParaRPr>
          </a:p>
        </p:txBody>
      </p:sp>
    </p:spTree>
    <p:extLst>
      <p:ext uri="{BB962C8B-B14F-4D97-AF65-F5344CB8AC3E}">
        <p14:creationId xmlns:p14="http://schemas.microsoft.com/office/powerpoint/2010/main" val="280574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chemeClr val="tx1">
            <a:lumMod val="75000"/>
            <a:lumOff val="25000"/>
          </a:schemeClr>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6110207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5" name="TextBox 4"/>
          <p:cNvSpPr txBox="1"/>
          <p:nvPr/>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3" name="Date Placeholder 2"/>
          <p:cNvSpPr>
            <a:spLocks noGrp="1"/>
          </p:cNvSpPr>
          <p:nvPr>
            <p:ph type="dt" sz="half" idx="10"/>
          </p:nvPr>
        </p:nvSpPr>
        <p:spPr/>
        <p:txBody>
          <a:bodyPr/>
          <a:lstStyle>
            <a:lvl1pPr>
              <a:defRPr>
                <a:solidFill>
                  <a:schemeClr val="bg1"/>
                </a:solidFill>
                <a:latin typeface="+mn-lt"/>
                <a:ea typeface="+mn-ea"/>
                <a:cs typeface="+mn-cs"/>
                <a:sym typeface="+mn-lt"/>
              </a:defRPr>
            </a:lvl1pPr>
          </a:lstStyle>
          <a:p>
            <a:endParaRPr lang="en-US"/>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7" name="Title 4"/>
          <p:cNvSpPr>
            <a:spLocks noGrp="1"/>
          </p:cNvSpPr>
          <p:nvPr>
            <p:ph type="title" hasCustomPrompt="1"/>
          </p:nvPr>
        </p:nvSpPr>
        <p:spPr>
          <a:xfrm>
            <a:off x="288478" y="721619"/>
            <a:ext cx="11615045" cy="332399"/>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2400" b="0" i="0" u="none" kern="1200" spc="0">
                <a:solidFill>
                  <a:schemeClr val="bg1"/>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14269846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extBox 19"/>
          <p:cNvSpPr txBox="1"/>
          <p:nvPr userDrawn="1"/>
        </p:nvSpPr>
        <p:spPr>
          <a:xfrm>
            <a:off x="630000" y="2577934"/>
            <a:ext cx="2819400"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a:solidFill>
                  <a:schemeClr val="tx2"/>
                </a:solidFill>
                <a:latin typeface="+mn-lt"/>
                <a:ea typeface="+mn-ea"/>
                <a:cs typeface="+mn-cs"/>
                <a:sym typeface="+mn-lt"/>
              </a:rPr>
              <a:t>Table of contents</a:t>
            </a:r>
          </a:p>
        </p:txBody>
      </p:sp>
      <p:sp>
        <p:nvSpPr>
          <p:cNvPr id="15"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endParaRPr lang="en-US"/>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10" name="Picture 9"/>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01286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1" name="TextBox 10"/>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Tree>
    <p:extLst>
      <p:ext uri="{BB962C8B-B14F-4D97-AF65-F5344CB8AC3E}">
        <p14:creationId xmlns:p14="http://schemas.microsoft.com/office/powerpoint/2010/main" val="27849568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61.xml"/><Relationship Id="rId21" Type="http://schemas.openxmlformats.org/officeDocument/2006/relationships/slideLayout" Target="../slideLayouts/slideLayout56.xml"/><Relationship Id="rId42" Type="http://schemas.openxmlformats.org/officeDocument/2006/relationships/slideLayout" Target="../slideLayouts/slideLayout77.xml"/><Relationship Id="rId47" Type="http://schemas.openxmlformats.org/officeDocument/2006/relationships/slideLayout" Target="../slideLayouts/slideLayout82.xml"/><Relationship Id="rId63" Type="http://schemas.openxmlformats.org/officeDocument/2006/relationships/slideLayout" Target="../slideLayouts/slideLayout98.xml"/><Relationship Id="rId68" Type="http://schemas.openxmlformats.org/officeDocument/2006/relationships/slideLayout" Target="../slideLayouts/slideLayout103.xml"/><Relationship Id="rId16" Type="http://schemas.openxmlformats.org/officeDocument/2006/relationships/slideLayout" Target="../slideLayouts/slideLayout51.xml"/><Relationship Id="rId11" Type="http://schemas.openxmlformats.org/officeDocument/2006/relationships/slideLayout" Target="../slideLayouts/slideLayout46.xml"/><Relationship Id="rId32" Type="http://schemas.openxmlformats.org/officeDocument/2006/relationships/slideLayout" Target="../slideLayouts/slideLayout67.xml"/><Relationship Id="rId37" Type="http://schemas.openxmlformats.org/officeDocument/2006/relationships/slideLayout" Target="../slideLayouts/slideLayout72.xml"/><Relationship Id="rId53" Type="http://schemas.openxmlformats.org/officeDocument/2006/relationships/slideLayout" Target="../slideLayouts/slideLayout88.xml"/><Relationship Id="rId58" Type="http://schemas.openxmlformats.org/officeDocument/2006/relationships/slideLayout" Target="../slideLayouts/slideLayout93.xml"/><Relationship Id="rId74" Type="http://schemas.openxmlformats.org/officeDocument/2006/relationships/slideLayout" Target="../slideLayouts/slideLayout109.xml"/><Relationship Id="rId79" Type="http://schemas.openxmlformats.org/officeDocument/2006/relationships/tags" Target="../tags/tag1.xml"/><Relationship Id="rId5" Type="http://schemas.openxmlformats.org/officeDocument/2006/relationships/slideLayout" Target="../slideLayouts/slideLayout40.xml"/><Relationship Id="rId61" Type="http://schemas.openxmlformats.org/officeDocument/2006/relationships/slideLayout" Target="../slideLayouts/slideLayout96.xml"/><Relationship Id="rId82" Type="http://schemas.openxmlformats.org/officeDocument/2006/relationships/image" Target="../media/image4.emf"/><Relationship Id="rId19" Type="http://schemas.openxmlformats.org/officeDocument/2006/relationships/slideLayout" Target="../slideLayouts/slideLayout5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35" Type="http://schemas.openxmlformats.org/officeDocument/2006/relationships/slideLayout" Target="../slideLayouts/slideLayout70.xml"/><Relationship Id="rId43" Type="http://schemas.openxmlformats.org/officeDocument/2006/relationships/slideLayout" Target="../slideLayouts/slideLayout78.xml"/><Relationship Id="rId48" Type="http://schemas.openxmlformats.org/officeDocument/2006/relationships/slideLayout" Target="../slideLayouts/slideLayout83.xml"/><Relationship Id="rId56" Type="http://schemas.openxmlformats.org/officeDocument/2006/relationships/slideLayout" Target="../slideLayouts/slideLayout91.xml"/><Relationship Id="rId64" Type="http://schemas.openxmlformats.org/officeDocument/2006/relationships/slideLayout" Target="../slideLayouts/slideLayout99.xml"/><Relationship Id="rId69" Type="http://schemas.openxmlformats.org/officeDocument/2006/relationships/slideLayout" Target="../slideLayouts/slideLayout104.xml"/><Relationship Id="rId77" Type="http://schemas.openxmlformats.org/officeDocument/2006/relationships/slideLayout" Target="../slideLayouts/slideLayout112.xml"/><Relationship Id="rId8" Type="http://schemas.openxmlformats.org/officeDocument/2006/relationships/slideLayout" Target="../slideLayouts/slideLayout43.xml"/><Relationship Id="rId51" Type="http://schemas.openxmlformats.org/officeDocument/2006/relationships/slideLayout" Target="../slideLayouts/slideLayout86.xml"/><Relationship Id="rId72" Type="http://schemas.openxmlformats.org/officeDocument/2006/relationships/slideLayout" Target="../slideLayouts/slideLayout107.xml"/><Relationship Id="rId80" Type="http://schemas.openxmlformats.org/officeDocument/2006/relationships/tags" Target="../tags/tag2.xml"/><Relationship Id="rId3" Type="http://schemas.openxmlformats.org/officeDocument/2006/relationships/slideLayout" Target="../slideLayouts/slideLayout38.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slideLayout" Target="../slideLayouts/slideLayout68.xml"/><Relationship Id="rId38" Type="http://schemas.openxmlformats.org/officeDocument/2006/relationships/slideLayout" Target="../slideLayouts/slideLayout73.xml"/><Relationship Id="rId46" Type="http://schemas.openxmlformats.org/officeDocument/2006/relationships/slideLayout" Target="../slideLayouts/slideLayout81.xml"/><Relationship Id="rId59" Type="http://schemas.openxmlformats.org/officeDocument/2006/relationships/slideLayout" Target="../slideLayouts/slideLayout94.xml"/><Relationship Id="rId67" Type="http://schemas.openxmlformats.org/officeDocument/2006/relationships/slideLayout" Target="../slideLayouts/slideLayout102.xml"/><Relationship Id="rId20" Type="http://schemas.openxmlformats.org/officeDocument/2006/relationships/slideLayout" Target="../slideLayouts/slideLayout55.xml"/><Relationship Id="rId41" Type="http://schemas.openxmlformats.org/officeDocument/2006/relationships/slideLayout" Target="../slideLayouts/slideLayout76.xml"/><Relationship Id="rId54" Type="http://schemas.openxmlformats.org/officeDocument/2006/relationships/slideLayout" Target="../slideLayouts/slideLayout89.xml"/><Relationship Id="rId62" Type="http://schemas.openxmlformats.org/officeDocument/2006/relationships/slideLayout" Target="../slideLayouts/slideLayout97.xml"/><Relationship Id="rId70" Type="http://schemas.openxmlformats.org/officeDocument/2006/relationships/slideLayout" Target="../slideLayouts/slideLayout105.xml"/><Relationship Id="rId75" Type="http://schemas.openxmlformats.org/officeDocument/2006/relationships/slideLayout" Target="../slideLayouts/slideLayout110.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36" Type="http://schemas.openxmlformats.org/officeDocument/2006/relationships/slideLayout" Target="../slideLayouts/slideLayout71.xml"/><Relationship Id="rId49" Type="http://schemas.openxmlformats.org/officeDocument/2006/relationships/slideLayout" Target="../slideLayouts/slideLayout84.xml"/><Relationship Id="rId57" Type="http://schemas.openxmlformats.org/officeDocument/2006/relationships/slideLayout" Target="../slideLayouts/slideLayout92.xml"/><Relationship Id="rId10" Type="http://schemas.openxmlformats.org/officeDocument/2006/relationships/slideLayout" Target="../slideLayouts/slideLayout45.xml"/><Relationship Id="rId31" Type="http://schemas.openxmlformats.org/officeDocument/2006/relationships/slideLayout" Target="../slideLayouts/slideLayout66.xml"/><Relationship Id="rId44" Type="http://schemas.openxmlformats.org/officeDocument/2006/relationships/slideLayout" Target="../slideLayouts/slideLayout79.xml"/><Relationship Id="rId52" Type="http://schemas.openxmlformats.org/officeDocument/2006/relationships/slideLayout" Target="../slideLayouts/slideLayout87.xml"/><Relationship Id="rId60" Type="http://schemas.openxmlformats.org/officeDocument/2006/relationships/slideLayout" Target="../slideLayouts/slideLayout95.xml"/><Relationship Id="rId65" Type="http://schemas.openxmlformats.org/officeDocument/2006/relationships/slideLayout" Target="../slideLayouts/slideLayout100.xml"/><Relationship Id="rId73" Type="http://schemas.openxmlformats.org/officeDocument/2006/relationships/slideLayout" Target="../slideLayouts/slideLayout108.xml"/><Relationship Id="rId78" Type="http://schemas.openxmlformats.org/officeDocument/2006/relationships/theme" Target="../theme/theme2.xml"/><Relationship Id="rId81" Type="http://schemas.openxmlformats.org/officeDocument/2006/relationships/oleObject" Target="../embeddings/oleObject1.bin"/><Relationship Id="rId4" Type="http://schemas.openxmlformats.org/officeDocument/2006/relationships/slideLayout" Target="../slideLayouts/slideLayout39.xml"/><Relationship Id="rId9" Type="http://schemas.openxmlformats.org/officeDocument/2006/relationships/slideLayout" Target="../slideLayouts/slideLayout44.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9" Type="http://schemas.openxmlformats.org/officeDocument/2006/relationships/slideLayout" Target="../slideLayouts/slideLayout74.xml"/><Relationship Id="rId34" Type="http://schemas.openxmlformats.org/officeDocument/2006/relationships/slideLayout" Target="../slideLayouts/slideLayout69.xml"/><Relationship Id="rId50" Type="http://schemas.openxmlformats.org/officeDocument/2006/relationships/slideLayout" Target="../slideLayouts/slideLayout85.xml"/><Relationship Id="rId55" Type="http://schemas.openxmlformats.org/officeDocument/2006/relationships/slideLayout" Target="../slideLayouts/slideLayout90.xml"/><Relationship Id="rId76" Type="http://schemas.openxmlformats.org/officeDocument/2006/relationships/slideLayout" Target="../slideLayouts/slideLayout111.xml"/><Relationship Id="rId7" Type="http://schemas.openxmlformats.org/officeDocument/2006/relationships/slideLayout" Target="../slideLayouts/slideLayout42.xml"/><Relationship Id="rId71" Type="http://schemas.openxmlformats.org/officeDocument/2006/relationships/slideLayout" Target="../slideLayouts/slideLayout106.xml"/><Relationship Id="rId2" Type="http://schemas.openxmlformats.org/officeDocument/2006/relationships/slideLayout" Target="../slideLayouts/slideLayout37.xml"/><Relationship Id="rId29" Type="http://schemas.openxmlformats.org/officeDocument/2006/relationships/slideLayout" Target="../slideLayouts/slideLayout64.xml"/><Relationship Id="rId24" Type="http://schemas.openxmlformats.org/officeDocument/2006/relationships/slideLayout" Target="../slideLayouts/slideLayout59.xml"/><Relationship Id="rId40" Type="http://schemas.openxmlformats.org/officeDocument/2006/relationships/slideLayout" Target="../slideLayouts/slideLayout75.xml"/><Relationship Id="rId45" Type="http://schemas.openxmlformats.org/officeDocument/2006/relationships/slideLayout" Target="../slideLayouts/slideLayout80.xml"/><Relationship Id="rId66" Type="http://schemas.openxmlformats.org/officeDocument/2006/relationships/slideLayout" Target="../slideLayouts/slideLayout10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9.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3.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image" Target="../media/image20.jpe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26.xml"/><Relationship Id="rId7" Type="http://schemas.openxmlformats.org/officeDocument/2006/relationships/theme" Target="../theme/theme4.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5" Type="http://schemas.openxmlformats.org/officeDocument/2006/relationships/slideLayout" Target="../slideLayouts/slideLayout128.xml"/><Relationship Id="rId4" Type="http://schemas.openxmlformats.org/officeDocument/2006/relationships/slideLayout" Target="../slideLayouts/slideLayout1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70C0"/>
            </a:gs>
            <a:gs pos="50000">
              <a:srgbClr val="0070C0"/>
            </a:gs>
            <a:gs pos="100000">
              <a:srgbClr val="0070C0"/>
            </a:gs>
          </a:gsLst>
          <a:lin ang="2520000" scaled="0"/>
          <a:tileRect/>
        </a:gradFill>
        <a:effectLst/>
      </p:bgPr>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37">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11/16/2023</a:t>
            </a:fld>
            <a:endParaRPr lang="en-US"/>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a:p>
        </p:txBody>
      </p:sp>
    </p:spTree>
    <p:extLst>
      <p:ext uri="{BB962C8B-B14F-4D97-AF65-F5344CB8AC3E}">
        <p14:creationId xmlns:p14="http://schemas.microsoft.com/office/powerpoint/2010/main" val="545305174"/>
      </p:ext>
    </p:extLst>
  </p:cSld>
  <p:clrMap bg1="dk1" tx1="lt1" bg2="dk2" tx2="lt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9" r:id="rId8"/>
    <p:sldLayoutId id="2147483910" r:id="rId9"/>
    <p:sldLayoutId id="2147483929" r:id="rId10"/>
    <p:sldLayoutId id="2147483930" r:id="rId11"/>
    <p:sldLayoutId id="2147483934" r:id="rId12"/>
    <p:sldLayoutId id="2147483936" r:id="rId13"/>
    <p:sldLayoutId id="2147483931" r:id="rId14"/>
    <p:sldLayoutId id="2147483933" r:id="rId15"/>
    <p:sldLayoutId id="2147483935" r:id="rId16"/>
    <p:sldLayoutId id="2147483932" r:id="rId17"/>
    <p:sldLayoutId id="2147483911" r:id="rId18"/>
    <p:sldLayoutId id="2147483912" r:id="rId19"/>
    <p:sldLayoutId id="2147483913" r:id="rId20"/>
    <p:sldLayoutId id="2147483914" r:id="rId21"/>
    <p:sldLayoutId id="2147483915" r:id="rId22"/>
    <p:sldLayoutId id="2147483916" r:id="rId23"/>
    <p:sldLayoutId id="2147483917" r:id="rId24"/>
    <p:sldLayoutId id="2147483918" r:id="rId25"/>
    <p:sldLayoutId id="2147483919" r:id="rId26"/>
    <p:sldLayoutId id="2147483920" r:id="rId27"/>
    <p:sldLayoutId id="2147483921" r:id="rId28"/>
    <p:sldLayoutId id="2147483922" r:id="rId29"/>
    <p:sldLayoutId id="2147483923" r:id="rId30"/>
    <p:sldLayoutId id="2147483924" r:id="rId31"/>
    <p:sldLayoutId id="2147483925" r:id="rId32"/>
    <p:sldLayoutId id="2147483926" r:id="rId33"/>
    <p:sldLayoutId id="2147483927" r:id="rId34"/>
    <p:sldLayoutId id="2147483928" r:id="rId35"/>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79"/>
            </p:custDataLst>
            <p:extLst>
              <p:ext uri="{D42A27DB-BD31-4B8C-83A1-F6EECF244321}">
                <p14:modId xmlns:p14="http://schemas.microsoft.com/office/powerpoint/2010/main" val="104109931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81" imgW="270" imgH="270" progId="TCLayout.ActiveDocument.1">
                  <p:embed/>
                </p:oleObj>
              </mc:Choice>
              <mc:Fallback>
                <p:oleObj name="think-cell Slide" r:id="rId81" imgW="270" imgH="270" progId="TCLayout.ActiveDocument.1">
                  <p:embed/>
                  <p:pic>
                    <p:nvPicPr>
                      <p:cNvPr id="2" name="Object 1" hidden="1"/>
                      <p:cNvPicPr/>
                      <p:nvPr/>
                    </p:nvPicPr>
                    <p:blipFill>
                      <a:blip r:embed="rId82"/>
                      <a:stretch>
                        <a:fillRect/>
                      </a:stretch>
                    </p:blipFill>
                    <p:spPr>
                      <a:xfrm>
                        <a:off x="1588" y="1588"/>
                        <a:ext cx="1587" cy="1587"/>
                      </a:xfrm>
                      <a:prstGeom prst="rect">
                        <a:avLst/>
                      </a:prstGeom>
                    </p:spPr>
                  </p:pic>
                </p:oleObj>
              </mc:Fallback>
            </mc:AlternateContent>
          </a:graphicData>
        </a:graphic>
      </p:graphicFrame>
      <p:sp>
        <p:nvSpPr>
          <p:cNvPr id="5" name="Rectangle 4" hidden="1"/>
          <p:cNvSpPr/>
          <p:nvPr userDrawn="1">
            <p:custDataLst>
              <p:tags r:id="rId80"/>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a:p>
        </p:txBody>
      </p:sp>
      <p:sp>
        <p:nvSpPr>
          <p:cNvPr id="12" name="TextBox 1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9" name="Title Placeholder 1"/>
          <p:cNvSpPr>
            <a:spLocks noGrp="1"/>
          </p:cNvSpPr>
          <p:nvPr>
            <p:ph type="title"/>
          </p:nvPr>
        </p:nvSpPr>
        <p:spPr>
          <a:xfrm>
            <a:off x="630000" y="622800"/>
            <a:ext cx="10933350" cy="332399"/>
          </a:xfrm>
          <a:prstGeom prst="rect">
            <a:avLst/>
          </a:prstGeom>
        </p:spPr>
        <p:txBody>
          <a:bodyPr vert="horz" wrap="square" lIns="0" tIns="0" rIns="0" bIns="0" rtlCol="0" anchor="t">
            <a:spAutoFit/>
          </a:bodyPr>
          <a:lstStyle/>
          <a:p>
            <a:r>
              <a:rPr lang="en-US"/>
              <a:t>Click to add title</a:t>
            </a:r>
          </a:p>
        </p:txBody>
      </p:sp>
      <p:sp>
        <p:nvSpPr>
          <p:cNvPr id="4" name="Text Placeholder 3"/>
          <p:cNvSpPr>
            <a:spLocks noGrp="1"/>
          </p:cNvSpPr>
          <p:nvPr>
            <p:ph type="body" idx="1"/>
          </p:nvPr>
        </p:nvSpPr>
        <p:spPr>
          <a:xfrm>
            <a:off x="630000" y="1825625"/>
            <a:ext cx="10933350" cy="435133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spTree>
    <p:extLst>
      <p:ext uri="{BB962C8B-B14F-4D97-AF65-F5344CB8AC3E}">
        <p14:creationId xmlns:p14="http://schemas.microsoft.com/office/powerpoint/2010/main" val="575307395"/>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 id="2147483949" r:id="rId12"/>
    <p:sldLayoutId id="2147483950" r:id="rId13"/>
    <p:sldLayoutId id="2147483951" r:id="rId14"/>
    <p:sldLayoutId id="2147483952" r:id="rId15"/>
    <p:sldLayoutId id="2147483953" r:id="rId16"/>
    <p:sldLayoutId id="2147483954" r:id="rId17"/>
    <p:sldLayoutId id="2147483955" r:id="rId18"/>
    <p:sldLayoutId id="2147483956" r:id="rId19"/>
    <p:sldLayoutId id="2147483957" r:id="rId20"/>
    <p:sldLayoutId id="2147483958" r:id="rId21"/>
    <p:sldLayoutId id="2147483959" r:id="rId22"/>
    <p:sldLayoutId id="2147483960" r:id="rId23"/>
    <p:sldLayoutId id="2147483961" r:id="rId24"/>
    <p:sldLayoutId id="2147483962" r:id="rId25"/>
    <p:sldLayoutId id="2147483963" r:id="rId26"/>
    <p:sldLayoutId id="2147483964" r:id="rId27"/>
    <p:sldLayoutId id="2147483965" r:id="rId28"/>
    <p:sldLayoutId id="2147483966" r:id="rId29"/>
    <p:sldLayoutId id="2147483967" r:id="rId30"/>
    <p:sldLayoutId id="2147483968" r:id="rId31"/>
    <p:sldLayoutId id="2147483969" r:id="rId32"/>
    <p:sldLayoutId id="2147483970" r:id="rId33"/>
    <p:sldLayoutId id="2147483971" r:id="rId34"/>
    <p:sldLayoutId id="2147483972" r:id="rId35"/>
    <p:sldLayoutId id="2147483973" r:id="rId36"/>
    <p:sldLayoutId id="2147483974" r:id="rId37"/>
    <p:sldLayoutId id="2147483975" r:id="rId38"/>
    <p:sldLayoutId id="2147483976" r:id="rId39"/>
    <p:sldLayoutId id="2147483977" r:id="rId40"/>
    <p:sldLayoutId id="2147483978" r:id="rId41"/>
    <p:sldLayoutId id="2147483979" r:id="rId42"/>
    <p:sldLayoutId id="2147483980" r:id="rId43"/>
    <p:sldLayoutId id="2147483981" r:id="rId44"/>
    <p:sldLayoutId id="2147483982" r:id="rId45"/>
    <p:sldLayoutId id="2147483983" r:id="rId46"/>
    <p:sldLayoutId id="2147483984" r:id="rId47"/>
    <p:sldLayoutId id="2147483985" r:id="rId48"/>
    <p:sldLayoutId id="2147483986" r:id="rId49"/>
    <p:sldLayoutId id="2147483987" r:id="rId50"/>
    <p:sldLayoutId id="2147483988" r:id="rId51"/>
    <p:sldLayoutId id="2147483989" r:id="rId52"/>
    <p:sldLayoutId id="2147483990" r:id="rId53"/>
    <p:sldLayoutId id="2147483991" r:id="rId54"/>
    <p:sldLayoutId id="2147483992" r:id="rId55"/>
    <p:sldLayoutId id="2147483993" r:id="rId56"/>
    <p:sldLayoutId id="2147483994" r:id="rId57"/>
    <p:sldLayoutId id="2147483995" r:id="rId58"/>
    <p:sldLayoutId id="2147483996" r:id="rId59"/>
    <p:sldLayoutId id="2147483997" r:id="rId60"/>
    <p:sldLayoutId id="2147483998" r:id="rId61"/>
    <p:sldLayoutId id="2147483999" r:id="rId62"/>
    <p:sldLayoutId id="2147484000" r:id="rId63"/>
    <p:sldLayoutId id="2147484001" r:id="rId64"/>
    <p:sldLayoutId id="2147484002" r:id="rId65"/>
    <p:sldLayoutId id="2147484003" r:id="rId66"/>
    <p:sldLayoutId id="2147484004" r:id="rId67"/>
    <p:sldLayoutId id="2147484005" r:id="rId68"/>
    <p:sldLayoutId id="2147484006" r:id="rId69"/>
    <p:sldLayoutId id="2147484007" r:id="rId70"/>
    <p:sldLayoutId id="2147484008" r:id="rId71"/>
    <p:sldLayoutId id="2147484009" r:id="rId72"/>
    <p:sldLayoutId id="2147484010" r:id="rId73"/>
    <p:sldLayoutId id="2147484011" r:id="rId74"/>
    <p:sldLayoutId id="2147484012" r:id="rId75"/>
    <p:sldLayoutId id="2147484013" r:id="rId76"/>
    <p:sldLayoutId id="2147484014" r:id="rId77"/>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914400" rtl="0" eaLnBrk="1" latinLnBrk="0" hangingPunct="1">
        <a:lnSpc>
          <a:spcPct val="90000"/>
        </a:lnSpc>
        <a:spcBef>
          <a:spcPct val="0"/>
        </a:spcBef>
        <a:buNone/>
        <a:defRPr sz="2400" kern="1200">
          <a:solidFill>
            <a:schemeClr val="tx2"/>
          </a:solidFill>
          <a:latin typeface="+mj-lt"/>
          <a:ea typeface="+mj-ea"/>
          <a:cs typeface="+mj-cs"/>
          <a:sym typeface="+mj-lt"/>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mn-lt"/>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mn-lt"/>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mn-lt"/>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mn-lt"/>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mn-lt"/>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mn-lt"/>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mn-lt"/>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mn-lt"/>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Rectangle 3"/>
          <p:cNvSpPr>
            <a:spLocks noChangeArrowheads="1"/>
          </p:cNvSpPr>
          <p:nvPr/>
        </p:nvSpPr>
        <p:spPr bwMode="auto">
          <a:xfrm>
            <a:off x="0" y="0"/>
            <a:ext cx="12192000" cy="152400"/>
          </a:xfrm>
          <a:prstGeom prst="rect">
            <a:avLst/>
          </a:prstGeom>
          <a:solidFill>
            <a:srgbClr val="FF9900"/>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sp>
        <p:nvSpPr>
          <p:cNvPr id="7" name="Rectangle 6"/>
          <p:cNvSpPr/>
          <p:nvPr/>
        </p:nvSpPr>
        <p:spPr>
          <a:xfrm>
            <a:off x="0" y="6587592"/>
            <a:ext cx="12192000" cy="307777"/>
          </a:xfrm>
          <a:prstGeom prst="rect">
            <a:avLst/>
          </a:prstGeom>
          <a:solidFill>
            <a:srgbClr val="002060"/>
          </a:solidFill>
          <a:ln>
            <a:noFill/>
          </a:ln>
        </p:spPr>
        <p:txBody>
          <a:bodyPr wrap="square">
            <a:spAutoFit/>
          </a:bodyPr>
          <a:lstStyle/>
          <a:p>
            <a:pPr fontAlgn="base">
              <a:spcBef>
                <a:spcPct val="50000"/>
              </a:spcBef>
              <a:spcAft>
                <a:spcPct val="0"/>
              </a:spcAft>
              <a:defRPr/>
            </a:pPr>
            <a:r>
              <a:rPr lang="en-US" sz="1300" b="1">
                <a:solidFill>
                  <a:srgbClr val="FFFFFF"/>
                </a:solidFill>
                <a:latin typeface="Calibri" panose="020F0502020204030204" pitchFamily="34" charset="0"/>
                <a:ea typeface="Segoe UI Symbol" panose="020B0502040204020203" pitchFamily="34" charset="0"/>
                <a:cs typeface="Calibri" panose="020F0502020204030204" pitchFamily="34" charset="0"/>
              </a:rPr>
              <a:t>                              Kansas Statewide Survey: Attitudes Toward Vaccines </a:t>
            </a:r>
            <a:r>
              <a:rPr lang="en-US" sz="1400" b="1">
                <a:solidFill>
                  <a:srgbClr val="FFFFFF"/>
                </a:solidFill>
                <a:latin typeface="Calibri" panose="020F0502020204030204" pitchFamily="34" charset="0"/>
                <a:cs typeface="Times New Roman" pitchFamily="18" charset="0"/>
              </a:rPr>
              <a:t>– </a:t>
            </a:r>
            <a:r>
              <a:rPr lang="en-US" sz="1300" b="1">
                <a:solidFill>
                  <a:srgbClr val="FFFFFF"/>
                </a:solidFill>
                <a:latin typeface="Calibri" panose="020F0502020204030204" pitchFamily="34" charset="0"/>
                <a:ea typeface="Segoe UI Symbol" panose="020B0502040204020203" pitchFamily="34" charset="0"/>
                <a:cs typeface="Calibri" panose="020F0502020204030204" pitchFamily="34" charset="0"/>
              </a:rPr>
              <a:t>January 27-February 3, 2022   	                               </a:t>
            </a:r>
            <a:fld id="{C712A707-FA10-4DDE-AE8B-5062A92E4602}" type="slidenum">
              <a:rPr lang="en-US" sz="1300" b="1" i="1">
                <a:solidFill>
                  <a:srgbClr val="FFFFFF"/>
                </a:solidFill>
                <a:latin typeface="Calibri" panose="020F0502020204030204" pitchFamily="34" charset="0"/>
                <a:ea typeface="Segoe UI Symbol" panose="020B0502040204020203" pitchFamily="34" charset="0"/>
                <a:cs typeface="Calibri" panose="020F0502020204030204" pitchFamily="34" charset="0"/>
              </a:rPr>
              <a:pPr fontAlgn="base">
                <a:spcBef>
                  <a:spcPct val="50000"/>
                </a:spcBef>
                <a:spcAft>
                  <a:spcPct val="0"/>
                </a:spcAft>
                <a:defRPr/>
              </a:pPr>
              <a:t>‹#›</a:t>
            </a:fld>
            <a:endParaRPr lang="en-US" sz="1300" b="1" i="1">
              <a:solidFill>
                <a:srgbClr val="FFFFFF"/>
              </a:solidFill>
              <a:latin typeface="Calibri" panose="020F0502020204030204" pitchFamily="34" charset="0"/>
              <a:ea typeface="Segoe UI Symbol" panose="020B0502040204020203" pitchFamily="34" charset="0"/>
              <a:cs typeface="Calibri" panose="020F0502020204030204" pitchFamily="34" charset="0"/>
            </a:endParaRPr>
          </a:p>
        </p:txBody>
      </p:sp>
      <p:pic>
        <p:nvPicPr>
          <p:cNvPr id="6" name="Picture 5">
            <a:extLst>
              <a:ext uri="{FF2B5EF4-FFF2-40B4-BE49-F238E27FC236}">
                <a16:creationId xmlns:a16="http://schemas.microsoft.com/office/drawing/2014/main" id="{8DA5367D-945F-4FFA-8F83-83745C444470}"/>
              </a:ext>
            </a:extLst>
          </p:cNvPr>
          <p:cNvPicPr>
            <a:picLocks noChangeAspect="1"/>
          </p:cNvPicPr>
          <p:nvPr userDrawn="1"/>
        </p:nvPicPr>
        <p:blipFill>
          <a:blip r:embed="rId13"/>
          <a:stretch>
            <a:fillRect/>
          </a:stretch>
        </p:blipFill>
        <p:spPr>
          <a:xfrm>
            <a:off x="28355" y="6674241"/>
            <a:ext cx="887412" cy="152400"/>
          </a:xfrm>
          <a:prstGeom prst="rect">
            <a:avLst/>
          </a:prstGeom>
        </p:spPr>
      </p:pic>
      <p:pic>
        <p:nvPicPr>
          <p:cNvPr id="2050" name="Picture 2" descr="Nurture KC | Healthcare | Board of Directors | Nonprofit Member - Nonprofit  Connect">
            <a:extLst>
              <a:ext uri="{FF2B5EF4-FFF2-40B4-BE49-F238E27FC236}">
                <a16:creationId xmlns:a16="http://schemas.microsoft.com/office/drawing/2014/main" id="{39AA6BBB-40CD-4C68-9504-81FED3FEC0CA}"/>
              </a:ext>
            </a:extLst>
          </p:cNvPr>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b="41690"/>
          <a:stretch/>
        </p:blipFill>
        <p:spPr bwMode="auto">
          <a:xfrm>
            <a:off x="1017670" y="6614888"/>
            <a:ext cx="575481" cy="251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5773696"/>
      </p:ext>
    </p:extLst>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 id="2147484047" r:id="rId8"/>
    <p:sldLayoutId id="2147484048" r:id="rId9"/>
    <p:sldLayoutId id="2147484049" r:id="rId10"/>
    <p:sldLayoutId id="2147484050"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1026" name="Text Placeholder 2">
            <a:extLst>
              <a:ext uri="{FF2B5EF4-FFF2-40B4-BE49-F238E27FC236}">
                <a16:creationId xmlns:a16="http://schemas.microsoft.com/office/drawing/2014/main" id="{5ABB2191-1422-877A-B3B4-5AB65DEF2180}"/>
              </a:ext>
            </a:extLst>
          </p:cNvPr>
          <p:cNvSpPr>
            <a:spLocks noGrp="1"/>
          </p:cNvSpPr>
          <p:nvPr>
            <p:ph type="body" idx="1"/>
          </p:nvPr>
        </p:nvSpPr>
        <p:spPr bwMode="auto">
          <a:xfrm>
            <a:off x="609600" y="18288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7" name="Title Placeholder 5">
            <a:extLst>
              <a:ext uri="{FF2B5EF4-FFF2-40B4-BE49-F238E27FC236}">
                <a16:creationId xmlns:a16="http://schemas.microsoft.com/office/drawing/2014/main" id="{CB65E849-8F8F-A35F-F730-14589687FCA9}"/>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308002231"/>
      </p:ext>
    </p:extLst>
  </p:cSld>
  <p:clrMap bg1="lt1" tx1="dk1" bg2="lt2" tx2="dk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 id="2147484069" r:id="rId6"/>
  </p:sldLayoutIdLst>
  <p:txStyles>
    <p:titleStyle>
      <a:lvl1pPr algn="ctr" rtl="0" eaLnBrk="0" fontAlgn="base" hangingPunct="0">
        <a:spcBef>
          <a:spcPct val="0"/>
        </a:spcBef>
        <a:spcAft>
          <a:spcPct val="0"/>
        </a:spcAft>
        <a:defRPr sz="5000" b="1" kern="1200">
          <a:solidFill>
            <a:schemeClr val="tx1"/>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5000" b="1">
          <a:solidFill>
            <a:schemeClr val="tx1"/>
          </a:solidFill>
          <a:latin typeface="Arial" charset="0"/>
          <a:ea typeface="MS PGothic" panose="020B0600070205080204" pitchFamily="34" charset="-128"/>
          <a:cs typeface="MS PGothic" charset="0"/>
        </a:defRPr>
      </a:lvl2pPr>
      <a:lvl3pPr algn="ctr" rtl="0" eaLnBrk="0" fontAlgn="base" hangingPunct="0">
        <a:spcBef>
          <a:spcPct val="0"/>
        </a:spcBef>
        <a:spcAft>
          <a:spcPct val="0"/>
        </a:spcAft>
        <a:defRPr sz="5000" b="1">
          <a:solidFill>
            <a:schemeClr val="tx1"/>
          </a:solidFill>
          <a:latin typeface="Arial" charset="0"/>
          <a:ea typeface="MS PGothic" panose="020B0600070205080204" pitchFamily="34" charset="-128"/>
          <a:cs typeface="MS PGothic" charset="0"/>
        </a:defRPr>
      </a:lvl3pPr>
      <a:lvl4pPr algn="ctr" rtl="0" eaLnBrk="0" fontAlgn="base" hangingPunct="0">
        <a:spcBef>
          <a:spcPct val="0"/>
        </a:spcBef>
        <a:spcAft>
          <a:spcPct val="0"/>
        </a:spcAft>
        <a:defRPr sz="5000" b="1">
          <a:solidFill>
            <a:schemeClr val="tx1"/>
          </a:solidFill>
          <a:latin typeface="Arial" charset="0"/>
          <a:ea typeface="MS PGothic" panose="020B0600070205080204" pitchFamily="34" charset="-128"/>
          <a:cs typeface="MS PGothic" charset="0"/>
        </a:defRPr>
      </a:lvl4pPr>
      <a:lvl5pPr algn="ctr" rtl="0" eaLnBrk="0" fontAlgn="base" hangingPunct="0">
        <a:spcBef>
          <a:spcPct val="0"/>
        </a:spcBef>
        <a:spcAft>
          <a:spcPct val="0"/>
        </a:spcAft>
        <a:defRPr sz="5000" b="1">
          <a:solidFill>
            <a:schemeClr val="tx1"/>
          </a:solidFill>
          <a:latin typeface="Arial" charset="0"/>
          <a:ea typeface="MS PGothic" panose="020B0600070205080204" pitchFamily="34" charset="-128"/>
          <a:cs typeface="MS PGothic" charset="0"/>
        </a:defRPr>
      </a:lvl5pPr>
      <a:lvl6pPr marL="457200" algn="ctr" rtl="0" fontAlgn="base">
        <a:spcBef>
          <a:spcPct val="0"/>
        </a:spcBef>
        <a:spcAft>
          <a:spcPct val="0"/>
        </a:spcAft>
        <a:defRPr sz="4400">
          <a:solidFill>
            <a:srgbClr val="0B87D6"/>
          </a:solidFill>
          <a:latin typeface="Arial" charset="0"/>
        </a:defRPr>
      </a:lvl6pPr>
      <a:lvl7pPr marL="914400" algn="ctr" rtl="0" fontAlgn="base">
        <a:spcBef>
          <a:spcPct val="0"/>
        </a:spcBef>
        <a:spcAft>
          <a:spcPct val="0"/>
        </a:spcAft>
        <a:defRPr sz="4400">
          <a:solidFill>
            <a:srgbClr val="0B87D6"/>
          </a:solidFill>
          <a:latin typeface="Arial" charset="0"/>
        </a:defRPr>
      </a:lvl7pPr>
      <a:lvl8pPr marL="1371600" algn="ctr" rtl="0" fontAlgn="base">
        <a:spcBef>
          <a:spcPct val="0"/>
        </a:spcBef>
        <a:spcAft>
          <a:spcPct val="0"/>
        </a:spcAft>
        <a:defRPr sz="4400">
          <a:solidFill>
            <a:srgbClr val="0B87D6"/>
          </a:solidFill>
          <a:latin typeface="Arial" charset="0"/>
        </a:defRPr>
      </a:lvl8pPr>
      <a:lvl9pPr marL="1828800" algn="ctr" rtl="0" fontAlgn="base">
        <a:spcBef>
          <a:spcPct val="0"/>
        </a:spcBef>
        <a:spcAft>
          <a:spcPct val="0"/>
        </a:spcAft>
        <a:defRPr sz="4400">
          <a:solidFill>
            <a:srgbClr val="0B87D6"/>
          </a:solidFill>
          <a:latin typeface="Arial"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2"/>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Font typeface="Wingdings" panose="05000000000000000000" pitchFamily="2" charset="2"/>
        <a:buChar char="§"/>
        <a:defRPr sz="2800" kern="1200">
          <a:solidFill>
            <a:schemeClr val="bg2"/>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Font typeface="Wingdings" panose="05000000000000000000" pitchFamily="2" charset="2"/>
        <a:buChar char="§"/>
        <a:defRPr sz="2400" kern="1200">
          <a:solidFill>
            <a:srgbClr val="A6A6A6"/>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Font typeface="Wingdings" panose="05000000000000000000" pitchFamily="2" charset="2"/>
        <a:buChar char="§"/>
        <a:defRPr sz="2000" kern="1200">
          <a:solidFill>
            <a:srgbClr val="A6A6A6"/>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Font typeface="Wingdings" panose="05000000000000000000" pitchFamily="2" charset="2"/>
        <a:buChar char="§"/>
        <a:defRPr sz="2000" kern="1200">
          <a:solidFill>
            <a:srgbClr val="A6A6A6"/>
          </a:solidFill>
          <a:latin typeface="+mn-lt"/>
          <a:ea typeface="MS PGothic" panose="020B0600070205080204" pitchFamily="34" charset="-128"/>
          <a:cs typeface="MS PGothic"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www.vatican.va/roman_curia/congregations/cfaith/documents/rc_con_cfaith_doc_20201221_nota-vaccini-anticovid_en.html" TargetMode="External"/><Relationship Id="rId2" Type="http://schemas.openxmlformats.org/officeDocument/2006/relationships/image" Target="../media/image31.jpeg"/><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hyperlink" Target="https://biologos.org/common-questions/should-christians-get-vaccinated"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hyperlink" Target="https://www.christiancentury.org/blogs/archive/2014-10/christians-long-support-vaccines"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christianitytoday.com/ct/2015/may/christians-pro-vaccines-history.html"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s://sitn.hms.harvard.edu/flash/special-edition-on-infectious-disease/2014/the-fight-over-inoculation-during-the-1721-boston-smallpox-epidemic/" TargetMode="Externa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hyperlink" Target="https://www.cccc.org/news_blogs/john/2021/01/11/how-the-church-responded-to-previous-pandemics/"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hyperlink" Target="https://www.cdc.gov/vaccines/parents/downloads/parent-ver-sch-0-6yrs.pdf"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4.xml"/><Relationship Id="rId4" Type="http://schemas.openxmlformats.org/officeDocument/2006/relationships/image" Target="../media/image59.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60.png"/><Relationship Id="rId4" Type="http://schemas.openxmlformats.org/officeDocument/2006/relationships/hyperlink" Target="https://www.cdc.gov/vaccines/schedules/downloads/teen/parent-version-schedule-7-18yrs.pdf"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hyperlink" Target="https://www.cancer.org/healthy/hpv-vaccine.html"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64.jpeg"/></Relationships>
</file>

<file path=ppt/slides/_rels/slide4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hyperlink" Target="https://newsforkids.net/articles/2018/08/28/without-vaccines-measles-numbers-grow/"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4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78.png"/></Relationships>
</file>

<file path=ppt/slides/_rels/slide5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image" Target="../media/image79.png"/><Relationship Id="rId4" Type="http://schemas.openxmlformats.org/officeDocument/2006/relationships/image" Target="../media/image78.png"/></Relationships>
</file>

<file path=ppt/slides/_rels/slide5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5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hyperlink" Target="https://www.cdc.gov/vaccines/pubs/pinkbook/downloads/appendices/B/excipient-table-2.pdf" TargetMode="External"/><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8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8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hyperlink" Target="https://youtu.be/lD3Q-rEFjcA" TargetMode="External"/><Relationship Id="rId2" Type="http://schemas.openxmlformats.org/officeDocument/2006/relationships/notesSlide" Target="../notesSlides/notesSlide46.xml"/><Relationship Id="rId1" Type="http://schemas.openxmlformats.org/officeDocument/2006/relationships/slideLayout" Target="../slideLayouts/slideLayout4.xml"/><Relationship Id="rId5" Type="http://schemas.openxmlformats.org/officeDocument/2006/relationships/hyperlink" Target="https://www.youtube.com/watch?v=fLTnGc8-5Ro&amp;t=3s" TargetMode="External"/><Relationship Id="rId4" Type="http://schemas.openxmlformats.org/officeDocument/2006/relationships/hyperlink" Target="https://youtu.be/p2x6keqNqyM"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faiths4vaccines.org/my_stories/rabbi-uses-social-media-to-reduce-vaccine-hesitancy/" TargetMode="External"/><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hyperlink" Target="https://faiths4vaccines.org/my_stories/why-i-took-the-vaccine/" TargetMode="External"/><Relationship Id="rId5" Type="http://schemas.openxmlformats.org/officeDocument/2006/relationships/hyperlink" Target="https://faiths4vaccines.org/my_stories/faith-at-the-forefront-of-vaccination-efforts/" TargetMode="External"/><Relationship Id="rId4" Type="http://schemas.openxmlformats.org/officeDocument/2006/relationships/hyperlink" Target="https://faiths4vaccines.org/my_stories/american-baptist-churches-usa-encourages-all-persons-to-receive-the-vaccine/" TargetMode="External"/></Relationships>
</file>

<file path=ppt/slides/_rels/slide69.xml.rels><?xml version="1.0" encoding="UTF-8" standalone="yes"?>
<Relationships xmlns="http://schemas.openxmlformats.org/package/2006/relationships"><Relationship Id="rId8" Type="http://schemas.openxmlformats.org/officeDocument/2006/relationships/hyperlink" Target="https://healthfund.org/a/faith-in-vaccines" TargetMode="External"/><Relationship Id="rId3" Type="http://schemas.openxmlformats.org/officeDocument/2006/relationships/hyperlink" Target="https://www.rabbinicalassembly.org/sites/default/files/2021-01/Vaccination%20and%20Ethical%20Questions%20Posed%20by%20COVID-19%20Vaccines%20-%20Final.pdf" TargetMode="External"/><Relationship Id="rId7" Type="http://schemas.openxmlformats.org/officeDocument/2006/relationships/hyperlink" Target="https://www.christiansandthevaccine.com/" TargetMode="External"/><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hyperlink" Target="https://www.focusonthefamily.com/family-qa/vaccination-and-immunization/" TargetMode="External"/><Relationship Id="rId5" Type="http://schemas.openxmlformats.org/officeDocument/2006/relationships/hyperlink" Target="https://www.thegospelcoalition.org/article/what-christians-should-know-vaccines" TargetMode="External"/><Relationship Id="rId4" Type="http://schemas.openxmlformats.org/officeDocument/2006/relationships/hyperlink" Target="https://biologos.org/common-questions/should-christians-get-vaccinated/"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8" Type="http://schemas.openxmlformats.org/officeDocument/2006/relationships/hyperlink" Target="https://www.interfaithamerica.org/article/as-a-muslim-doctor-i-dont-say-vaccination-is-permissible-i-say-it-is-obligatory" TargetMode="External"/><Relationship Id="rId3" Type="http://schemas.openxmlformats.org/officeDocument/2006/relationships/hyperlink" Target="https://www.vatican.va/roman_curia/congregations/cfaith/documents/rc_con_cfaith_doc_20201221_nota-vaccini-anticovid_en.html" TargetMode="External"/><Relationship Id="rId7" Type="http://schemas.openxmlformats.org/officeDocument/2006/relationships/hyperlink" Target="https://www.theguardian.com/commentisfree/2021/feb/18/muslims-wary-covid-vaccine-religious-reason" TargetMode="External"/><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hyperlink" Target="https://www.interfaithamerica.org/article/faith-and-the-covid-19-vaccine-muslims-were-among-the-first-to-believe-in-vaccines/" TargetMode="External"/><Relationship Id="rId5" Type="http://schemas.openxmlformats.org/officeDocument/2006/relationships/hyperlink" Target="https://www.immunize.org/talking-about-vaccines/furton.pdf" TargetMode="External"/><Relationship Id="rId4" Type="http://schemas.openxmlformats.org/officeDocument/2006/relationships/hyperlink" Target="https://www.cacatholic.org/CCC-vaccine-moral-acceptability"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91.png"/></Relationships>
</file>

<file path=ppt/slides/_rels/slide72.xml.rels><?xml version="1.0" encoding="UTF-8" standalone="yes"?>
<Relationships xmlns="http://schemas.openxmlformats.org/package/2006/relationships"><Relationship Id="rId3" Type="http://schemas.openxmlformats.org/officeDocument/2006/relationships/hyperlink" Target="https://www.chop.edu/centers-programs/vaccine-education-center" TargetMode="External"/><Relationship Id="rId7" Type="http://schemas.openxmlformats.org/officeDocument/2006/relationships/hyperlink" Target="http://www.historyofvaccines.org/" TargetMode="External"/><Relationship Id="rId2" Type="http://schemas.openxmlformats.org/officeDocument/2006/relationships/notesSlide" Target="../notesSlides/notesSlide51.xml"/><Relationship Id="rId1" Type="http://schemas.openxmlformats.org/officeDocument/2006/relationships/slideLayout" Target="../slideLayouts/slideLayout4.xml"/><Relationship Id="rId6" Type="http://schemas.openxmlformats.org/officeDocument/2006/relationships/hyperlink" Target="http://www.vaccinateyourfamily.org/" TargetMode="External"/><Relationship Id="rId5" Type="http://schemas.openxmlformats.org/officeDocument/2006/relationships/hyperlink" Target="http://www.cdc.gov/vaccines" TargetMode="External"/><Relationship Id="rId4" Type="http://schemas.openxmlformats.org/officeDocument/2006/relationships/hyperlink" Target="http://www.vaccineinformation.org/"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A49B5-2EEA-4C93-ACAE-DA9126763A54}"/>
              </a:ext>
            </a:extLst>
          </p:cNvPr>
          <p:cNvSpPr>
            <a:spLocks noGrp="1"/>
          </p:cNvSpPr>
          <p:nvPr>
            <p:ph type="ctrTitle"/>
          </p:nvPr>
        </p:nvSpPr>
        <p:spPr>
          <a:xfrm>
            <a:off x="103909" y="2866290"/>
            <a:ext cx="8720547" cy="1373070"/>
          </a:xfrm>
        </p:spPr>
        <p:txBody>
          <a:bodyPr/>
          <a:lstStyle/>
          <a:p>
            <a:r>
              <a:rPr lang="en-US" dirty="0"/>
              <a:t>Faith Perspectives </a:t>
            </a:r>
            <a:br>
              <a:rPr lang="en-US" dirty="0"/>
            </a:br>
            <a:r>
              <a:rPr lang="en-US" dirty="0"/>
              <a:t>on Vaccines</a:t>
            </a:r>
          </a:p>
        </p:txBody>
      </p:sp>
      <p:pic>
        <p:nvPicPr>
          <p:cNvPr id="4" name="Content Placeholder 7">
            <a:extLst>
              <a:ext uri="{FF2B5EF4-FFF2-40B4-BE49-F238E27FC236}">
                <a16:creationId xmlns:a16="http://schemas.microsoft.com/office/drawing/2014/main" id="{11E806CE-3657-4FE0-9092-7E06E470E654}"/>
              </a:ext>
            </a:extLst>
          </p:cNvPr>
          <p:cNvPicPr>
            <a:picLocks noChangeAspect="1"/>
          </p:cNvPicPr>
          <p:nvPr/>
        </p:nvPicPr>
        <p:blipFill>
          <a:blip r:embed="rId3"/>
          <a:stretch>
            <a:fillRect/>
          </a:stretch>
        </p:blipFill>
        <p:spPr>
          <a:xfrm>
            <a:off x="9371985" y="2963044"/>
            <a:ext cx="2716106" cy="914400"/>
          </a:xfrm>
          <a:prstGeom prst="rect">
            <a:avLst/>
          </a:prstGeom>
        </p:spPr>
      </p:pic>
      <p:sp>
        <p:nvSpPr>
          <p:cNvPr id="6" name="Subtitle 5">
            <a:extLst>
              <a:ext uri="{FF2B5EF4-FFF2-40B4-BE49-F238E27FC236}">
                <a16:creationId xmlns:a16="http://schemas.microsoft.com/office/drawing/2014/main" id="{D3753E6C-3B02-84B1-878E-B88CAB74FFD8}"/>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5066753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87C49-5A40-C957-2593-A6BF2C22ED52}"/>
              </a:ext>
            </a:extLst>
          </p:cNvPr>
          <p:cNvSpPr>
            <a:spLocks noGrp="1"/>
          </p:cNvSpPr>
          <p:nvPr>
            <p:ph type="title"/>
          </p:nvPr>
        </p:nvSpPr>
        <p:spPr/>
        <p:txBody>
          <a:bodyPr/>
          <a:lstStyle/>
          <a:p>
            <a:r>
              <a:rPr lang="en-US" sz="3600" dirty="0"/>
              <a:t>#2 Vaccines help our friends and families –of all ages - to safely gather.</a:t>
            </a:r>
            <a:endParaRPr lang="en-US" dirty="0"/>
          </a:p>
        </p:txBody>
      </p:sp>
      <p:pic>
        <p:nvPicPr>
          <p:cNvPr id="4" name="Picture 4" descr="A group of people posing for a photo&#10;&#10;Description automatically generated">
            <a:extLst>
              <a:ext uri="{FF2B5EF4-FFF2-40B4-BE49-F238E27FC236}">
                <a16:creationId xmlns:a16="http://schemas.microsoft.com/office/drawing/2014/main" id="{5F5EE384-7798-F044-FD01-80CB79F6857C}"/>
              </a:ext>
            </a:extLst>
          </p:cNvPr>
          <p:cNvPicPr>
            <a:picLocks noGrp="1" noChangeAspect="1"/>
          </p:cNvPicPr>
          <p:nvPr>
            <p:ph idx="1"/>
          </p:nvPr>
        </p:nvPicPr>
        <p:blipFill rotWithShape="1">
          <a:blip r:embed="rId3"/>
          <a:srcRect l="8079" t="1786" r="6958" b="298"/>
          <a:stretch/>
        </p:blipFill>
        <p:spPr>
          <a:xfrm>
            <a:off x="724824" y="2135092"/>
            <a:ext cx="5048618" cy="3878502"/>
          </a:xfrm>
        </p:spPr>
      </p:pic>
      <p:sp>
        <p:nvSpPr>
          <p:cNvPr id="5" name="TextBox 4">
            <a:extLst>
              <a:ext uri="{FF2B5EF4-FFF2-40B4-BE49-F238E27FC236}">
                <a16:creationId xmlns:a16="http://schemas.microsoft.com/office/drawing/2014/main" id="{93878D7C-B14A-0941-68F9-CCA8E69B2A22}"/>
              </a:ext>
            </a:extLst>
          </p:cNvPr>
          <p:cNvSpPr txBox="1"/>
          <p:nvPr/>
        </p:nvSpPr>
        <p:spPr>
          <a:xfrm>
            <a:off x="6420118" y="2105696"/>
            <a:ext cx="5039932" cy="35086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b="1" dirty="0">
                <a:solidFill>
                  <a:srgbClr val="003B68"/>
                </a:solidFill>
                <a:latin typeface="Trebuchet MS"/>
              </a:rPr>
              <a:t>Families and Friends</a:t>
            </a:r>
          </a:p>
          <a:p>
            <a:r>
              <a:rPr lang="en-US" sz="2400" dirty="0">
                <a:solidFill>
                  <a:srgbClr val="003B68"/>
                </a:solidFill>
                <a:latin typeface="Trebuchet MS"/>
              </a:rPr>
              <a:t>Vaccines help us prevent spread of infections to our families and others near us.</a:t>
            </a:r>
          </a:p>
          <a:p>
            <a:endParaRPr lang="en-US" sz="2400" dirty="0">
              <a:solidFill>
                <a:srgbClr val="003B68"/>
              </a:solidFill>
              <a:latin typeface="Trebuchet MS"/>
            </a:endParaRPr>
          </a:p>
          <a:p>
            <a:r>
              <a:rPr lang="en-US" sz="2400" dirty="0">
                <a:solidFill>
                  <a:srgbClr val="003B68"/>
                </a:solidFill>
                <a:latin typeface="Trebuchet MS"/>
              </a:rPr>
              <a:t>Keep in mind -- we don’t always know the medical history of the person next to us during work, play, or worship.</a:t>
            </a:r>
          </a:p>
        </p:txBody>
      </p:sp>
    </p:spTree>
    <p:extLst>
      <p:ext uri="{BB962C8B-B14F-4D97-AF65-F5344CB8AC3E}">
        <p14:creationId xmlns:p14="http://schemas.microsoft.com/office/powerpoint/2010/main" val="2751288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246F6-8F17-40B0-3CC6-E5F141ED3CC4}"/>
              </a:ext>
            </a:extLst>
          </p:cNvPr>
          <p:cNvSpPr>
            <a:spLocks noGrp="1"/>
          </p:cNvSpPr>
          <p:nvPr>
            <p:ph type="title"/>
          </p:nvPr>
        </p:nvSpPr>
        <p:spPr/>
        <p:txBody>
          <a:bodyPr/>
          <a:lstStyle/>
          <a:p>
            <a:r>
              <a:rPr lang="en-US" sz="3600" dirty="0"/>
              <a:t>#2 Vaccines help our friends and families –of all ages - to safely gather.</a:t>
            </a:r>
            <a:endParaRPr lang="en-US" dirty="0"/>
          </a:p>
        </p:txBody>
      </p:sp>
      <p:pic>
        <p:nvPicPr>
          <p:cNvPr id="4" name="Picture 4" descr="A picture containing person, wall, indoor, young&#10;&#10;Description automatically generated">
            <a:extLst>
              <a:ext uri="{FF2B5EF4-FFF2-40B4-BE49-F238E27FC236}">
                <a16:creationId xmlns:a16="http://schemas.microsoft.com/office/drawing/2014/main" id="{17B609ED-86A2-3495-B9C9-9435C10BCBC8}"/>
              </a:ext>
            </a:extLst>
          </p:cNvPr>
          <p:cNvPicPr>
            <a:picLocks noGrp="1" noChangeAspect="1"/>
          </p:cNvPicPr>
          <p:nvPr>
            <p:ph idx="1"/>
          </p:nvPr>
        </p:nvPicPr>
        <p:blipFill rotWithShape="1">
          <a:blip r:embed="rId3"/>
          <a:srcRect l="7753" r="12525" b="595"/>
          <a:stretch/>
        </p:blipFill>
        <p:spPr>
          <a:xfrm>
            <a:off x="911168" y="2167290"/>
            <a:ext cx="4561747" cy="3771091"/>
          </a:xfrm>
        </p:spPr>
      </p:pic>
      <p:sp>
        <p:nvSpPr>
          <p:cNvPr id="5" name="TextBox 4">
            <a:extLst>
              <a:ext uri="{FF2B5EF4-FFF2-40B4-BE49-F238E27FC236}">
                <a16:creationId xmlns:a16="http://schemas.microsoft.com/office/drawing/2014/main" id="{D15509E4-4246-4A61-8030-2653115510B9}"/>
              </a:ext>
            </a:extLst>
          </p:cNvPr>
          <p:cNvSpPr txBox="1"/>
          <p:nvPr/>
        </p:nvSpPr>
        <p:spPr>
          <a:xfrm>
            <a:off x="5956478" y="2167943"/>
            <a:ext cx="5430590" cy="276998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b="1" dirty="0">
                <a:solidFill>
                  <a:srgbClr val="003B68"/>
                </a:solidFill>
                <a:latin typeface="Trebuchet MS"/>
                <a:ea typeface="var(--font-family-body)"/>
                <a:cs typeface="var(--font-family-body)"/>
              </a:rPr>
              <a:t>Elders</a:t>
            </a:r>
          </a:p>
          <a:p>
            <a:pPr algn="l"/>
            <a:r>
              <a:rPr lang="en-US" sz="2400" b="0" i="0" dirty="0">
                <a:solidFill>
                  <a:srgbClr val="003B68"/>
                </a:solidFill>
                <a:latin typeface="Trebuchet MS"/>
                <a:ea typeface="var(--font-family-body)"/>
                <a:cs typeface="var(--font-family-body)"/>
              </a:rPr>
              <a:t>Some infections, like flu, can take a big toll on people ages 65 and older. </a:t>
            </a:r>
            <a:endParaRPr lang="en-US" sz="2400" dirty="0">
              <a:solidFill>
                <a:srgbClr val="003B68"/>
              </a:solidFill>
              <a:latin typeface="Trebuchet MS"/>
            </a:endParaRPr>
          </a:p>
          <a:p>
            <a:pPr algn="l"/>
            <a:endParaRPr lang="en-US" sz="2400" b="0" i="0" dirty="0">
              <a:solidFill>
                <a:srgbClr val="003B68"/>
              </a:solidFill>
              <a:latin typeface="Trebuchet MS"/>
              <a:ea typeface="var(--font-family-body)"/>
              <a:cs typeface="var(--font-family-body)"/>
            </a:endParaRPr>
          </a:p>
          <a:p>
            <a:r>
              <a:rPr lang="en-US" sz="2400" b="0" i="0" dirty="0">
                <a:solidFill>
                  <a:srgbClr val="003B68"/>
                </a:solidFill>
                <a:latin typeface="Trebuchet MS"/>
                <a:ea typeface="var(--font-family-body)"/>
                <a:cs typeface="var(--font-family-body)"/>
              </a:rPr>
              <a:t>If the people around </a:t>
            </a:r>
            <a:r>
              <a:rPr lang="en-US" sz="2400" dirty="0">
                <a:solidFill>
                  <a:srgbClr val="003B68"/>
                </a:solidFill>
                <a:latin typeface="Trebuchet MS"/>
                <a:ea typeface="var(--font-family-body)"/>
                <a:cs typeface="var(--font-family-body)"/>
              </a:rPr>
              <a:t>them </a:t>
            </a:r>
            <a:r>
              <a:rPr lang="en-US" sz="2400" b="0" i="0" dirty="0">
                <a:solidFill>
                  <a:srgbClr val="003B68"/>
                </a:solidFill>
                <a:latin typeface="Trebuchet MS"/>
                <a:ea typeface="var(--font-family-body)"/>
                <a:cs typeface="var(--font-family-body)"/>
              </a:rPr>
              <a:t>get vaccinated, that reduces their risk of exposure.</a:t>
            </a:r>
            <a:endParaRPr lang="en-US" sz="2400" dirty="0">
              <a:solidFill>
                <a:srgbClr val="003B68"/>
              </a:solidFill>
              <a:latin typeface="Trebuchet MS"/>
            </a:endParaRPr>
          </a:p>
        </p:txBody>
      </p:sp>
    </p:spTree>
    <p:extLst>
      <p:ext uri="{BB962C8B-B14F-4D97-AF65-F5344CB8AC3E}">
        <p14:creationId xmlns:p14="http://schemas.microsoft.com/office/powerpoint/2010/main" val="28799010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EB21F-E9A1-4B2B-263F-FACCEE23F854}"/>
              </a:ext>
            </a:extLst>
          </p:cNvPr>
          <p:cNvSpPr>
            <a:spLocks noGrp="1"/>
          </p:cNvSpPr>
          <p:nvPr>
            <p:ph type="title"/>
          </p:nvPr>
        </p:nvSpPr>
        <p:spPr>
          <a:xfrm>
            <a:off x="617499" y="317660"/>
            <a:ext cx="9613861" cy="1080938"/>
          </a:xfrm>
        </p:spPr>
        <p:txBody>
          <a:bodyPr>
            <a:normAutofit fontScale="90000"/>
          </a:bodyPr>
          <a:lstStyle/>
          <a:p>
            <a:r>
              <a:rPr lang="en-US" dirty="0"/>
              <a:t>#3 Vaccines help keep our neighbors and communities safer.</a:t>
            </a:r>
          </a:p>
        </p:txBody>
      </p:sp>
      <p:sp>
        <p:nvSpPr>
          <p:cNvPr id="3" name="Content Placeholder 2">
            <a:extLst>
              <a:ext uri="{FF2B5EF4-FFF2-40B4-BE49-F238E27FC236}">
                <a16:creationId xmlns:a16="http://schemas.microsoft.com/office/drawing/2014/main" id="{35ADB792-4C37-3D4F-35ED-4150CC942D28}"/>
              </a:ext>
            </a:extLst>
          </p:cNvPr>
          <p:cNvSpPr>
            <a:spLocks noGrp="1"/>
          </p:cNvSpPr>
          <p:nvPr>
            <p:ph idx="1"/>
          </p:nvPr>
        </p:nvSpPr>
        <p:spPr>
          <a:xfrm>
            <a:off x="617499" y="1770191"/>
            <a:ext cx="5707101" cy="3599316"/>
          </a:xfrm>
        </p:spPr>
        <p:txBody>
          <a:bodyPr vert="horz" lIns="91440" tIns="45720" rIns="91440" bIns="45720" rtlCol="0" anchor="t">
            <a:normAutofit/>
          </a:bodyPr>
          <a:lstStyle/>
          <a:p>
            <a:pPr marL="0" indent="0">
              <a:buNone/>
            </a:pPr>
            <a:r>
              <a:rPr lang="en-US" b="1" dirty="0">
                <a:solidFill>
                  <a:srgbClr val="003B68"/>
                </a:solidFill>
                <a:ea typeface="+mn-lt"/>
                <a:cs typeface="+mn-lt"/>
              </a:rPr>
              <a:t>Community immunity: </a:t>
            </a:r>
            <a:r>
              <a:rPr lang="en-US" dirty="0">
                <a:solidFill>
                  <a:srgbClr val="003B68"/>
                </a:solidFill>
                <a:ea typeface="+mn-lt"/>
                <a:cs typeface="+mn-lt"/>
              </a:rPr>
              <a:t>the protection offered to everyone in a community by high vaccination rates. </a:t>
            </a:r>
          </a:p>
          <a:p>
            <a:pPr marL="0" indent="0">
              <a:buNone/>
            </a:pPr>
            <a:endParaRPr lang="en-US" dirty="0">
              <a:solidFill>
                <a:srgbClr val="003B68"/>
              </a:solidFill>
              <a:ea typeface="+mn-lt"/>
              <a:cs typeface="+mn-lt"/>
            </a:endParaRPr>
          </a:p>
          <a:p>
            <a:pPr marL="0" indent="0">
              <a:buNone/>
            </a:pPr>
            <a:r>
              <a:rPr lang="en-US" b="1" dirty="0">
                <a:solidFill>
                  <a:srgbClr val="003B68"/>
                </a:solidFill>
                <a:ea typeface="+mn-lt"/>
                <a:cs typeface="+mn-lt"/>
              </a:rPr>
              <a:t>This offers some protection to people who are unable to receive vaccinations.</a:t>
            </a:r>
            <a:endParaRPr lang="en-US" b="1" dirty="0">
              <a:solidFill>
                <a:srgbClr val="003B68"/>
              </a:solidFill>
            </a:endParaRPr>
          </a:p>
          <a:p>
            <a:endParaRPr lang="en-US" dirty="0"/>
          </a:p>
        </p:txBody>
      </p:sp>
      <p:pic>
        <p:nvPicPr>
          <p:cNvPr id="4" name="Picture 4" descr="A picture containing arrow&#10;&#10;Description automatically generated">
            <a:extLst>
              <a:ext uri="{FF2B5EF4-FFF2-40B4-BE49-F238E27FC236}">
                <a16:creationId xmlns:a16="http://schemas.microsoft.com/office/drawing/2014/main" id="{257A8F5F-441B-2294-5A4A-BD4BAB22BC50}"/>
              </a:ext>
            </a:extLst>
          </p:cNvPr>
          <p:cNvPicPr>
            <a:picLocks noChangeAspect="1"/>
          </p:cNvPicPr>
          <p:nvPr/>
        </p:nvPicPr>
        <p:blipFill>
          <a:blip r:embed="rId3"/>
          <a:stretch>
            <a:fillRect/>
          </a:stretch>
        </p:blipFill>
        <p:spPr>
          <a:xfrm>
            <a:off x="7554687" y="1153285"/>
            <a:ext cx="4637314" cy="5693282"/>
          </a:xfrm>
          <a:prstGeom prst="rect">
            <a:avLst/>
          </a:prstGeom>
        </p:spPr>
      </p:pic>
    </p:spTree>
    <p:extLst>
      <p:ext uri="{BB962C8B-B14F-4D97-AF65-F5344CB8AC3E}">
        <p14:creationId xmlns:p14="http://schemas.microsoft.com/office/powerpoint/2010/main" val="1623701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90A19DE-129E-46DB-88D5-0CD41AE57125}"/>
              </a:ext>
            </a:extLst>
          </p:cNvPr>
          <p:cNvPicPr>
            <a:picLocks noChangeAspect="1"/>
          </p:cNvPicPr>
          <p:nvPr/>
        </p:nvPicPr>
        <p:blipFill>
          <a:blip r:embed="rId2"/>
          <a:stretch>
            <a:fillRect/>
          </a:stretch>
        </p:blipFill>
        <p:spPr>
          <a:xfrm>
            <a:off x="4687" y="2408"/>
            <a:ext cx="5112707" cy="6850822"/>
          </a:xfrm>
          <a:prstGeom prst="rect">
            <a:avLst/>
          </a:prstGeom>
        </p:spPr>
      </p:pic>
      <p:sp>
        <p:nvSpPr>
          <p:cNvPr id="4" name="Content Placeholder 3">
            <a:extLst>
              <a:ext uri="{FF2B5EF4-FFF2-40B4-BE49-F238E27FC236}">
                <a16:creationId xmlns:a16="http://schemas.microsoft.com/office/drawing/2014/main" id="{D31AB545-0D80-378D-6620-E6705BB9E738}"/>
              </a:ext>
            </a:extLst>
          </p:cNvPr>
          <p:cNvSpPr>
            <a:spLocks noGrp="1"/>
          </p:cNvSpPr>
          <p:nvPr>
            <p:ph idx="1"/>
          </p:nvPr>
        </p:nvSpPr>
        <p:spPr>
          <a:xfrm>
            <a:off x="5795007" y="2914949"/>
            <a:ext cx="5907118" cy="3398033"/>
          </a:xfrm>
        </p:spPr>
        <p:txBody>
          <a:bodyPr vert="horz" lIns="91440" tIns="45720" rIns="91440" bIns="45720" rtlCol="0" anchor="t">
            <a:normAutofit/>
          </a:bodyPr>
          <a:lstStyle/>
          <a:p>
            <a:pPr marL="0" indent="0">
              <a:buNone/>
            </a:pPr>
            <a:r>
              <a:rPr lang="en-US" sz="2600" i="1" dirty="0">
                <a:solidFill>
                  <a:srgbClr val="0070C0"/>
                </a:solidFill>
              </a:rPr>
              <a:t>"...the morality of vaccination depends not only on the duty to protect one's own health, but also on the duty to pursue the common good" </a:t>
            </a:r>
            <a:endParaRPr lang="en-US" sz="2600" i="1" dirty="0"/>
          </a:p>
          <a:p>
            <a:pPr marL="0" indent="0">
              <a:buNone/>
            </a:pPr>
            <a:r>
              <a:rPr lang="en-US" sz="1600" dirty="0">
                <a:solidFill>
                  <a:srgbClr val="003B68"/>
                </a:solidFill>
              </a:rPr>
              <a:t>from </a:t>
            </a:r>
            <a:r>
              <a:rPr lang="en-US" sz="1600" dirty="0">
                <a:solidFill>
                  <a:srgbClr val="003B68"/>
                </a:solidFill>
                <a:ea typeface="+mn-lt"/>
                <a:cs typeface="+mn-lt"/>
                <a:hlinkClick r:id="rId3">
                  <a:extLst>
                    <a:ext uri="{A12FA001-AC4F-418D-AE19-62706E023703}">
                      <ahyp:hlinkClr xmlns:ahyp="http://schemas.microsoft.com/office/drawing/2018/hyperlinkcolor" val="tx"/>
                    </a:ext>
                  </a:extLst>
                </a:hlinkClick>
              </a:rPr>
              <a:t>The Vatican Statement</a:t>
            </a:r>
            <a:endParaRPr lang="en-US" sz="1600" dirty="0">
              <a:solidFill>
                <a:srgbClr val="003B68"/>
              </a:solidFill>
              <a:hlinkClick r:id="rId3">
                <a:extLst>
                  <a:ext uri="{A12FA001-AC4F-418D-AE19-62706E023703}">
                    <ahyp:hlinkClr xmlns:ahyp="http://schemas.microsoft.com/office/drawing/2018/hyperlinkcolor" val="tx"/>
                  </a:ext>
                </a:extLst>
              </a:hlinkClick>
            </a:endParaRPr>
          </a:p>
        </p:txBody>
      </p:sp>
      <p:sp>
        <p:nvSpPr>
          <p:cNvPr id="3" name="Title 2">
            <a:extLst>
              <a:ext uri="{FF2B5EF4-FFF2-40B4-BE49-F238E27FC236}">
                <a16:creationId xmlns:a16="http://schemas.microsoft.com/office/drawing/2014/main" id="{6A68D7B9-AF03-6BDD-49E4-B8538E7914E8}"/>
              </a:ext>
            </a:extLst>
          </p:cNvPr>
          <p:cNvSpPr>
            <a:spLocks noGrp="1"/>
          </p:cNvSpPr>
          <p:nvPr>
            <p:ph type="title"/>
          </p:nvPr>
        </p:nvSpPr>
        <p:spPr>
          <a:xfrm>
            <a:off x="5744370" y="153037"/>
            <a:ext cx="5911864" cy="2566927"/>
          </a:xfrm>
        </p:spPr>
        <p:txBody>
          <a:bodyPr>
            <a:noAutofit/>
          </a:bodyPr>
          <a:lstStyle/>
          <a:p>
            <a:r>
              <a:rPr lang="en-US" sz="4500" b="1" dirty="0">
                <a:solidFill>
                  <a:srgbClr val="003B68"/>
                </a:solidFill>
              </a:rPr>
              <a:t>We can love our neighbors by getting vaccinated. </a:t>
            </a:r>
          </a:p>
        </p:txBody>
      </p:sp>
      <p:pic>
        <p:nvPicPr>
          <p:cNvPr id="6" name="Picture 5">
            <a:extLst>
              <a:ext uri="{FF2B5EF4-FFF2-40B4-BE49-F238E27FC236}">
                <a16:creationId xmlns:a16="http://schemas.microsoft.com/office/drawing/2014/main" id="{0BCED47B-335E-8051-8408-FA497FA39720}"/>
              </a:ext>
            </a:extLst>
          </p:cNvPr>
          <p:cNvPicPr>
            <a:picLocks noChangeAspect="1"/>
          </p:cNvPicPr>
          <p:nvPr/>
        </p:nvPicPr>
        <p:blipFill>
          <a:blip r:embed="rId4"/>
          <a:stretch>
            <a:fillRect/>
          </a:stretch>
        </p:blipFill>
        <p:spPr>
          <a:xfrm>
            <a:off x="8700302" y="4515463"/>
            <a:ext cx="845848" cy="829423"/>
          </a:xfrm>
          <a:prstGeom prst="rect">
            <a:avLst/>
          </a:prstGeom>
        </p:spPr>
      </p:pic>
    </p:spTree>
    <p:extLst>
      <p:ext uri="{BB962C8B-B14F-4D97-AF65-F5344CB8AC3E}">
        <p14:creationId xmlns:p14="http://schemas.microsoft.com/office/powerpoint/2010/main" val="27124512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AF9B721-6D4C-F02E-C5AB-94FF615374E8}"/>
              </a:ext>
            </a:extLst>
          </p:cNvPr>
          <p:cNvSpPr txBox="1"/>
          <p:nvPr/>
        </p:nvSpPr>
        <p:spPr>
          <a:xfrm>
            <a:off x="-7188" y="1886728"/>
            <a:ext cx="12206077" cy="240065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500" b="1" dirty="0">
                <a:solidFill>
                  <a:srgbClr val="003B68"/>
                </a:solidFill>
              </a:rPr>
              <a:t>"If God wants to take me, then He will take me." </a:t>
            </a:r>
            <a:endParaRPr lang="en-US" dirty="0"/>
          </a:p>
        </p:txBody>
      </p:sp>
      <p:sp>
        <p:nvSpPr>
          <p:cNvPr id="5" name="TextBox 4">
            <a:extLst>
              <a:ext uri="{FF2B5EF4-FFF2-40B4-BE49-F238E27FC236}">
                <a16:creationId xmlns:a16="http://schemas.microsoft.com/office/drawing/2014/main" id="{A02039B2-8E8C-2E46-B9E7-B61B2A88D515}"/>
              </a:ext>
            </a:extLst>
          </p:cNvPr>
          <p:cNvSpPr txBox="1"/>
          <p:nvPr/>
        </p:nvSpPr>
        <p:spPr>
          <a:xfrm>
            <a:off x="2903615" y="4537783"/>
            <a:ext cx="6384470" cy="646331"/>
          </a:xfrm>
          <a:prstGeom prst="rect">
            <a:avLst/>
          </a:prstGeom>
          <a:noFill/>
        </p:spPr>
        <p:txBody>
          <a:bodyPr wrap="square">
            <a:spAutoFit/>
          </a:bodyPr>
          <a:lstStyle/>
          <a:p>
            <a:pPr algn="ctr"/>
            <a:r>
              <a:rPr lang="en-US" sz="1800" b="1" dirty="0">
                <a:solidFill>
                  <a:srgbClr val="003B68"/>
                </a:solidFill>
              </a:rPr>
              <a:t>Some people say this as a reason to avoid vaccination.</a:t>
            </a:r>
          </a:p>
          <a:p>
            <a:pPr algn="ctr"/>
            <a:r>
              <a:rPr lang="en-US" b="1" dirty="0">
                <a:solidFill>
                  <a:srgbClr val="003B68"/>
                </a:solidFill>
              </a:rPr>
              <a:t>Have you ever heard someone say this?</a:t>
            </a:r>
            <a:endParaRPr lang="en-US" sz="1800" dirty="0"/>
          </a:p>
        </p:txBody>
      </p:sp>
    </p:spTree>
    <p:extLst>
      <p:ext uri="{BB962C8B-B14F-4D97-AF65-F5344CB8AC3E}">
        <p14:creationId xmlns:p14="http://schemas.microsoft.com/office/powerpoint/2010/main" val="18626481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EFC552-6ECF-0159-8D69-F19FB4522D31}"/>
              </a:ext>
            </a:extLst>
          </p:cNvPr>
          <p:cNvSpPr>
            <a:spLocks noGrp="1"/>
          </p:cNvSpPr>
          <p:nvPr>
            <p:ph type="title"/>
          </p:nvPr>
        </p:nvSpPr>
        <p:spPr/>
        <p:txBody>
          <a:bodyPr>
            <a:normAutofit/>
          </a:bodyPr>
          <a:lstStyle/>
          <a:p>
            <a:r>
              <a:rPr lang="en-US" sz="3200" dirty="0"/>
              <a:t>“If God wants to take me, then he will take me.”</a:t>
            </a:r>
          </a:p>
        </p:txBody>
      </p:sp>
      <p:sp>
        <p:nvSpPr>
          <p:cNvPr id="2" name="Content Placeholder 1">
            <a:extLst>
              <a:ext uri="{FF2B5EF4-FFF2-40B4-BE49-F238E27FC236}">
                <a16:creationId xmlns:a16="http://schemas.microsoft.com/office/drawing/2014/main" id="{C5D8D604-66B3-2DDB-8B8A-2C409E8341B7}"/>
              </a:ext>
            </a:extLst>
          </p:cNvPr>
          <p:cNvSpPr>
            <a:spLocks noGrp="1"/>
          </p:cNvSpPr>
          <p:nvPr>
            <p:ph idx="1"/>
          </p:nvPr>
        </p:nvSpPr>
        <p:spPr>
          <a:xfrm>
            <a:off x="293915" y="1722566"/>
            <a:ext cx="6706960" cy="4913638"/>
          </a:xfrm>
        </p:spPr>
        <p:txBody>
          <a:bodyPr vert="horz" lIns="91440" tIns="45720" rIns="91440" bIns="45720" rtlCol="0" anchor="t">
            <a:normAutofit fontScale="92500" lnSpcReduction="20000"/>
          </a:bodyPr>
          <a:lstStyle/>
          <a:p>
            <a:pPr>
              <a:lnSpc>
                <a:spcPct val="110000"/>
              </a:lnSpc>
            </a:pPr>
            <a:endParaRPr lang="en-US" b="1" dirty="0">
              <a:solidFill>
                <a:srgbClr val="003B68"/>
              </a:solidFill>
              <a:ea typeface="+mn-lt"/>
              <a:cs typeface="+mn-lt"/>
            </a:endParaRPr>
          </a:p>
          <a:p>
            <a:pPr marL="0" indent="0">
              <a:lnSpc>
                <a:spcPct val="110000"/>
              </a:lnSpc>
              <a:buNone/>
            </a:pPr>
            <a:r>
              <a:rPr lang="en-US" b="1" dirty="0">
                <a:solidFill>
                  <a:srgbClr val="003B68"/>
                </a:solidFill>
                <a:ea typeface="+mn-lt"/>
                <a:cs typeface="+mn-lt"/>
              </a:rPr>
              <a:t>God created everything </a:t>
            </a:r>
            <a:r>
              <a:rPr lang="en-US" dirty="0">
                <a:solidFill>
                  <a:srgbClr val="003B68"/>
                </a:solidFill>
                <a:ea typeface="+mn-lt"/>
                <a:cs typeface="+mn-lt"/>
              </a:rPr>
              <a:t>- including our bodies! He designed our bodies with natural immune systems, but in our fallen world we encounter disease and infection that can be too much for our bodies. </a:t>
            </a:r>
          </a:p>
          <a:p>
            <a:pPr>
              <a:lnSpc>
                <a:spcPct val="110000"/>
              </a:lnSpc>
            </a:pPr>
            <a:endParaRPr lang="en-US" dirty="0">
              <a:solidFill>
                <a:srgbClr val="003B68"/>
              </a:solidFill>
              <a:ea typeface="+mn-lt"/>
              <a:cs typeface="+mn-lt"/>
            </a:endParaRPr>
          </a:p>
          <a:p>
            <a:pPr marL="0" indent="0">
              <a:lnSpc>
                <a:spcPct val="110000"/>
              </a:lnSpc>
              <a:buNone/>
            </a:pPr>
            <a:r>
              <a:rPr lang="en-US" b="1" dirty="0">
                <a:solidFill>
                  <a:srgbClr val="003B68"/>
                </a:solidFill>
                <a:ea typeface="+mn-lt"/>
                <a:cs typeface="+mn-lt"/>
              </a:rPr>
              <a:t>But God also created our incredible brains!</a:t>
            </a:r>
            <a:r>
              <a:rPr lang="en-US" dirty="0">
                <a:solidFill>
                  <a:srgbClr val="003B68"/>
                </a:solidFill>
                <a:ea typeface="+mn-lt"/>
                <a:cs typeface="+mn-lt"/>
              </a:rPr>
              <a:t> Researchers and scientists have used their brains to understand the immune system and develop vaccines that work with our natural immune system </a:t>
            </a:r>
            <a:r>
              <a:rPr lang="en-US" i="1" dirty="0">
                <a:solidFill>
                  <a:srgbClr val="003B68"/>
                </a:solidFill>
                <a:ea typeface="+mn-lt"/>
                <a:cs typeface="+mn-lt"/>
              </a:rPr>
              <a:t>“equipping it to do the extraordinary work God created it to do. Like a military drill, vaccination ensures our defenses are fully prepared to fend off a dangerous disease.”</a:t>
            </a:r>
          </a:p>
        </p:txBody>
      </p:sp>
      <p:pic>
        <p:nvPicPr>
          <p:cNvPr id="1026" name="Picture 2" descr="Quotation from Biologos">
            <a:extLst>
              <a:ext uri="{FF2B5EF4-FFF2-40B4-BE49-F238E27FC236}">
                <a16:creationId xmlns:a16="http://schemas.microsoft.com/office/drawing/2014/main" id="{5321E213-4F66-1800-72E5-87CB0BFAF3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0396" y="2423431"/>
            <a:ext cx="4651604" cy="310106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8848682-F230-159C-A62D-30DDFFBC0458}"/>
              </a:ext>
            </a:extLst>
          </p:cNvPr>
          <p:cNvSpPr txBox="1"/>
          <p:nvPr/>
        </p:nvSpPr>
        <p:spPr>
          <a:xfrm>
            <a:off x="9293529" y="6482315"/>
            <a:ext cx="2898471" cy="307777"/>
          </a:xfrm>
          <a:prstGeom prst="rect">
            <a:avLst/>
          </a:prstGeom>
          <a:noFill/>
        </p:spPr>
        <p:txBody>
          <a:bodyPr wrap="square" rtlCol="0">
            <a:spAutoFit/>
          </a:bodyPr>
          <a:lstStyle/>
          <a:p>
            <a:pPr algn="r"/>
            <a:r>
              <a:rPr lang="en-US" sz="1400" b="0" i="1" dirty="0">
                <a:solidFill>
                  <a:srgbClr val="003B68"/>
                </a:solidFill>
                <a:effectLst/>
              </a:rPr>
              <a:t>Quotation from </a:t>
            </a:r>
            <a:r>
              <a:rPr lang="en-US" sz="1400" b="0" i="1" dirty="0">
                <a:solidFill>
                  <a:srgbClr val="003B68"/>
                </a:solidFill>
                <a:effectLst/>
                <a:hlinkClick r:id="rId4">
                  <a:extLst>
                    <a:ext uri="{A12FA001-AC4F-418D-AE19-62706E023703}">
                      <ahyp:hlinkClr xmlns:ahyp="http://schemas.microsoft.com/office/drawing/2018/hyperlinkcolor" val="tx"/>
                    </a:ext>
                  </a:extLst>
                </a:hlinkClick>
              </a:rPr>
              <a:t>Biologos</a:t>
            </a:r>
            <a:endParaRPr lang="en-US" sz="1400" i="1" dirty="0">
              <a:solidFill>
                <a:srgbClr val="003B68"/>
              </a:solidFill>
            </a:endParaRPr>
          </a:p>
        </p:txBody>
      </p:sp>
    </p:spTree>
    <p:extLst>
      <p:ext uri="{BB962C8B-B14F-4D97-AF65-F5344CB8AC3E}">
        <p14:creationId xmlns:p14="http://schemas.microsoft.com/office/powerpoint/2010/main" val="4887169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0174B5FA-74F9-8C14-2B31-717EB3018FBD}"/>
              </a:ext>
            </a:extLst>
          </p:cNvPr>
          <p:cNvPicPr>
            <a:picLocks noChangeAspect="1"/>
          </p:cNvPicPr>
          <p:nvPr/>
        </p:nvPicPr>
        <p:blipFill>
          <a:blip r:embed="rId2"/>
          <a:stretch>
            <a:fillRect/>
          </a:stretch>
        </p:blipFill>
        <p:spPr>
          <a:xfrm>
            <a:off x="554967" y="677174"/>
            <a:ext cx="5460521" cy="5503652"/>
          </a:xfrm>
          <a:prstGeom prst="rect">
            <a:avLst/>
          </a:prstGeom>
        </p:spPr>
      </p:pic>
      <p:pic>
        <p:nvPicPr>
          <p:cNvPr id="5" name="Picture 5">
            <a:extLst>
              <a:ext uri="{FF2B5EF4-FFF2-40B4-BE49-F238E27FC236}">
                <a16:creationId xmlns:a16="http://schemas.microsoft.com/office/drawing/2014/main" id="{05CB8918-F4F7-0EA8-EBAD-18C85127A712}"/>
              </a:ext>
            </a:extLst>
          </p:cNvPr>
          <p:cNvPicPr>
            <a:picLocks noChangeAspect="1"/>
          </p:cNvPicPr>
          <p:nvPr/>
        </p:nvPicPr>
        <p:blipFill>
          <a:blip r:embed="rId3"/>
          <a:stretch>
            <a:fillRect/>
          </a:stretch>
        </p:blipFill>
        <p:spPr>
          <a:xfrm>
            <a:off x="6205268" y="705928"/>
            <a:ext cx="5446143" cy="5474898"/>
          </a:xfrm>
          <a:prstGeom prst="rect">
            <a:avLst/>
          </a:prstGeom>
        </p:spPr>
      </p:pic>
    </p:spTree>
    <p:extLst>
      <p:ext uri="{BB962C8B-B14F-4D97-AF65-F5344CB8AC3E}">
        <p14:creationId xmlns:p14="http://schemas.microsoft.com/office/powerpoint/2010/main" val="3265283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1C1D6-A7AF-7356-C742-053342746A64}"/>
              </a:ext>
            </a:extLst>
          </p:cNvPr>
          <p:cNvSpPr>
            <a:spLocks noGrp="1"/>
          </p:cNvSpPr>
          <p:nvPr>
            <p:ph type="title"/>
          </p:nvPr>
        </p:nvSpPr>
        <p:spPr/>
        <p:txBody>
          <a:bodyPr/>
          <a:lstStyle/>
          <a:p>
            <a:r>
              <a:rPr lang="en-US" dirty="0"/>
              <a:t>Vaccines are the safest option</a:t>
            </a:r>
          </a:p>
        </p:txBody>
      </p:sp>
      <p:sp>
        <p:nvSpPr>
          <p:cNvPr id="3" name="Content Placeholder 2">
            <a:extLst>
              <a:ext uri="{FF2B5EF4-FFF2-40B4-BE49-F238E27FC236}">
                <a16:creationId xmlns:a16="http://schemas.microsoft.com/office/drawing/2014/main" id="{B27A0E00-03F8-ADDF-BFC9-5CE6B29D2050}"/>
              </a:ext>
            </a:extLst>
          </p:cNvPr>
          <p:cNvSpPr>
            <a:spLocks noGrp="1"/>
          </p:cNvSpPr>
          <p:nvPr>
            <p:ph idx="1"/>
          </p:nvPr>
        </p:nvSpPr>
        <p:spPr/>
        <p:txBody>
          <a:bodyPr vert="horz" lIns="91440" tIns="45720" rIns="91440" bIns="45720" rtlCol="0" anchor="t">
            <a:noAutofit/>
          </a:bodyPr>
          <a:lstStyle/>
          <a:p>
            <a:pPr marL="0" indent="0">
              <a:buNone/>
            </a:pPr>
            <a:r>
              <a:rPr lang="en-US" b="1" dirty="0">
                <a:solidFill>
                  <a:srgbClr val="003B68"/>
                </a:solidFill>
                <a:ea typeface="+mn-lt"/>
                <a:cs typeface="+mn-lt"/>
              </a:rPr>
              <a:t>We do plenty of common-sense things to minimize risk to protect our health and the health of our families, like: </a:t>
            </a:r>
            <a:endParaRPr lang="en-US" b="1" dirty="0">
              <a:solidFill>
                <a:srgbClr val="003B68"/>
              </a:solidFill>
            </a:endParaRPr>
          </a:p>
          <a:p>
            <a:pPr lvl="1"/>
            <a:r>
              <a:rPr lang="en-US" sz="2200" dirty="0">
                <a:solidFill>
                  <a:srgbClr val="003B68"/>
                </a:solidFill>
                <a:ea typeface="+mn-lt"/>
                <a:cs typeface="+mn-lt"/>
              </a:rPr>
              <a:t>washing hands before meals </a:t>
            </a:r>
            <a:endParaRPr lang="en-US" sz="2200" dirty="0">
              <a:solidFill>
                <a:srgbClr val="003B68"/>
              </a:solidFill>
            </a:endParaRPr>
          </a:p>
          <a:p>
            <a:pPr lvl="1"/>
            <a:r>
              <a:rPr lang="en-US" sz="2200" dirty="0">
                <a:solidFill>
                  <a:srgbClr val="003B68"/>
                </a:solidFill>
                <a:ea typeface="+mn-lt"/>
                <a:cs typeface="+mn-lt"/>
              </a:rPr>
              <a:t>cooking meat to the proper temperature</a:t>
            </a:r>
          </a:p>
          <a:p>
            <a:pPr lvl="1"/>
            <a:r>
              <a:rPr lang="en-US" sz="2200" dirty="0">
                <a:solidFill>
                  <a:srgbClr val="003B68"/>
                </a:solidFill>
                <a:ea typeface="+mn-lt"/>
                <a:cs typeface="+mn-lt"/>
              </a:rPr>
              <a:t>stopping at stop signs</a:t>
            </a:r>
            <a:endParaRPr lang="en-US" sz="2200" dirty="0">
              <a:solidFill>
                <a:srgbClr val="003B68"/>
              </a:solidFill>
            </a:endParaRPr>
          </a:p>
          <a:p>
            <a:pPr lvl="1"/>
            <a:r>
              <a:rPr lang="en-US" sz="2200" dirty="0">
                <a:solidFill>
                  <a:srgbClr val="003B68"/>
                </a:solidFill>
                <a:ea typeface="+mn-lt"/>
                <a:cs typeface="+mn-lt"/>
              </a:rPr>
              <a:t>ensuring children do not run into the street</a:t>
            </a:r>
            <a:endParaRPr lang="en-US" sz="2200" dirty="0">
              <a:solidFill>
                <a:srgbClr val="003B68"/>
              </a:solidFill>
            </a:endParaRPr>
          </a:p>
          <a:p>
            <a:endParaRPr lang="en-US" dirty="0"/>
          </a:p>
        </p:txBody>
      </p:sp>
      <p:pic>
        <p:nvPicPr>
          <p:cNvPr id="5" name="Picture 4" descr="A picture containing cartoon, clipart, circle&#10;&#10;Description automatically generated">
            <a:extLst>
              <a:ext uri="{FF2B5EF4-FFF2-40B4-BE49-F238E27FC236}">
                <a16:creationId xmlns:a16="http://schemas.microsoft.com/office/drawing/2014/main" id="{01590A6A-6373-A72C-9B63-99F8E64374DE}"/>
              </a:ext>
            </a:extLst>
          </p:cNvPr>
          <p:cNvPicPr>
            <a:picLocks noChangeAspect="1"/>
          </p:cNvPicPr>
          <p:nvPr/>
        </p:nvPicPr>
        <p:blipFill>
          <a:blip r:embed="rId3"/>
          <a:stretch>
            <a:fillRect/>
          </a:stretch>
        </p:blipFill>
        <p:spPr>
          <a:xfrm>
            <a:off x="363514" y="4236281"/>
            <a:ext cx="2266451" cy="2266451"/>
          </a:xfrm>
          <a:prstGeom prst="rect">
            <a:avLst/>
          </a:prstGeom>
        </p:spPr>
      </p:pic>
      <p:pic>
        <p:nvPicPr>
          <p:cNvPr id="7" name="Picture 6" descr="A picture containing clock, circle&#10;&#10;Description automatically generated">
            <a:extLst>
              <a:ext uri="{FF2B5EF4-FFF2-40B4-BE49-F238E27FC236}">
                <a16:creationId xmlns:a16="http://schemas.microsoft.com/office/drawing/2014/main" id="{8F0872B4-80C3-ACD6-5CF9-4876CAE6381F}"/>
              </a:ext>
            </a:extLst>
          </p:cNvPr>
          <p:cNvPicPr>
            <a:picLocks noChangeAspect="1"/>
          </p:cNvPicPr>
          <p:nvPr/>
        </p:nvPicPr>
        <p:blipFill>
          <a:blip r:embed="rId4"/>
          <a:stretch>
            <a:fillRect/>
          </a:stretch>
        </p:blipFill>
        <p:spPr>
          <a:xfrm>
            <a:off x="3456345" y="4206207"/>
            <a:ext cx="2326597" cy="2326597"/>
          </a:xfrm>
          <a:prstGeom prst="rect">
            <a:avLst/>
          </a:prstGeom>
        </p:spPr>
      </p:pic>
      <p:pic>
        <p:nvPicPr>
          <p:cNvPr id="9" name="Picture 8" descr="A yellow traffic light with a red light&#10;&#10;Description automatically generated with medium confidence">
            <a:extLst>
              <a:ext uri="{FF2B5EF4-FFF2-40B4-BE49-F238E27FC236}">
                <a16:creationId xmlns:a16="http://schemas.microsoft.com/office/drawing/2014/main" id="{5F1A4BD9-66EE-BC21-3114-9A5995525C2A}"/>
              </a:ext>
            </a:extLst>
          </p:cNvPr>
          <p:cNvPicPr>
            <a:picLocks noChangeAspect="1"/>
          </p:cNvPicPr>
          <p:nvPr/>
        </p:nvPicPr>
        <p:blipFill>
          <a:blip r:embed="rId5"/>
          <a:stretch>
            <a:fillRect/>
          </a:stretch>
        </p:blipFill>
        <p:spPr>
          <a:xfrm>
            <a:off x="6409326" y="4461892"/>
            <a:ext cx="2085469" cy="2085469"/>
          </a:xfrm>
          <a:prstGeom prst="rect">
            <a:avLst/>
          </a:prstGeom>
        </p:spPr>
      </p:pic>
      <p:pic>
        <p:nvPicPr>
          <p:cNvPr id="11" name="Picture 10" descr="A group of kids running&#10;&#10;Description automatically generated with medium confidence">
            <a:extLst>
              <a:ext uri="{FF2B5EF4-FFF2-40B4-BE49-F238E27FC236}">
                <a16:creationId xmlns:a16="http://schemas.microsoft.com/office/drawing/2014/main" id="{F01A68E8-A270-4BA9-FE16-2C2A00B0A43A}"/>
              </a:ext>
            </a:extLst>
          </p:cNvPr>
          <p:cNvPicPr>
            <a:picLocks noChangeAspect="1"/>
          </p:cNvPicPr>
          <p:nvPr/>
        </p:nvPicPr>
        <p:blipFill>
          <a:blip r:embed="rId6"/>
          <a:stretch>
            <a:fillRect/>
          </a:stretch>
        </p:blipFill>
        <p:spPr>
          <a:xfrm>
            <a:off x="8621788" y="3778521"/>
            <a:ext cx="3181971" cy="3181971"/>
          </a:xfrm>
          <a:prstGeom prst="rect">
            <a:avLst/>
          </a:prstGeom>
        </p:spPr>
      </p:pic>
    </p:spTree>
    <p:extLst>
      <p:ext uri="{BB962C8B-B14F-4D97-AF65-F5344CB8AC3E}">
        <p14:creationId xmlns:p14="http://schemas.microsoft.com/office/powerpoint/2010/main" val="38292065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01BBDC1-D91B-BFB4-EE2C-B83528B2C8AE}"/>
              </a:ext>
            </a:extLst>
          </p:cNvPr>
          <p:cNvPicPr>
            <a:picLocks noChangeAspect="1"/>
          </p:cNvPicPr>
          <p:nvPr/>
        </p:nvPicPr>
        <p:blipFill>
          <a:blip r:embed="rId2"/>
          <a:stretch>
            <a:fillRect/>
          </a:stretch>
        </p:blipFill>
        <p:spPr>
          <a:xfrm>
            <a:off x="0" y="1909747"/>
            <a:ext cx="12192000" cy="3038505"/>
          </a:xfrm>
          <a:prstGeom prst="rect">
            <a:avLst/>
          </a:prstGeom>
        </p:spPr>
      </p:pic>
    </p:spTree>
    <p:extLst>
      <p:ext uri="{BB962C8B-B14F-4D97-AF65-F5344CB8AC3E}">
        <p14:creationId xmlns:p14="http://schemas.microsoft.com/office/powerpoint/2010/main" val="8875468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57E552-A8AC-FCD5-8C3C-268E5822F8B4}"/>
              </a:ext>
            </a:extLst>
          </p:cNvPr>
          <p:cNvSpPr txBox="1"/>
          <p:nvPr/>
        </p:nvSpPr>
        <p:spPr>
          <a:xfrm>
            <a:off x="-4793" y="1708726"/>
            <a:ext cx="12208990" cy="255454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0" b="1" dirty="0">
                <a:solidFill>
                  <a:srgbClr val="003B68"/>
                </a:solidFill>
              </a:rPr>
              <a:t>"Can I trust doctors, scientists, and others?" </a:t>
            </a:r>
            <a:endParaRPr lang="en-US"/>
          </a:p>
        </p:txBody>
      </p:sp>
    </p:spTree>
    <p:extLst>
      <p:ext uri="{BB962C8B-B14F-4D97-AF65-F5344CB8AC3E}">
        <p14:creationId xmlns:p14="http://schemas.microsoft.com/office/powerpoint/2010/main" val="22155552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C56C36-5E53-93ED-E5B4-20EBE1ADA0A3}"/>
              </a:ext>
            </a:extLst>
          </p:cNvPr>
          <p:cNvSpPr>
            <a:spLocks noGrp="1"/>
          </p:cNvSpPr>
          <p:nvPr>
            <p:ph idx="1"/>
          </p:nvPr>
        </p:nvSpPr>
        <p:spPr>
          <a:xfrm>
            <a:off x="321013" y="3640845"/>
            <a:ext cx="3813688" cy="2088747"/>
          </a:xfrm>
        </p:spPr>
        <p:txBody>
          <a:bodyPr vert="horz" lIns="91440" tIns="45720" rIns="91440" bIns="45720" rtlCol="0" anchor="t">
            <a:normAutofit/>
          </a:bodyPr>
          <a:lstStyle/>
          <a:p>
            <a:pPr marL="0" indent="0">
              <a:buNone/>
            </a:pPr>
            <a:r>
              <a:rPr lang="en-US" sz="2200" dirty="0"/>
              <a:t>Dr. John Eplee</a:t>
            </a:r>
          </a:p>
          <a:p>
            <a:pPr marL="0" indent="0">
              <a:buNone/>
            </a:pPr>
            <a:r>
              <a:rPr lang="en-US" sz="2200" dirty="0"/>
              <a:t>Representative for Kansas District 63</a:t>
            </a:r>
          </a:p>
          <a:p>
            <a:pPr marL="0" indent="0">
              <a:buNone/>
            </a:pPr>
            <a:r>
              <a:rPr lang="en-US" sz="2200" dirty="0"/>
              <a:t>Kansas Family Physician of the Year, 2019</a:t>
            </a:r>
          </a:p>
        </p:txBody>
      </p:sp>
      <p:pic>
        <p:nvPicPr>
          <p:cNvPr id="4" name="Picture 4">
            <a:extLst>
              <a:ext uri="{FF2B5EF4-FFF2-40B4-BE49-F238E27FC236}">
                <a16:creationId xmlns:a16="http://schemas.microsoft.com/office/drawing/2014/main" id="{D51F12B8-6E5B-8057-C128-D08E092460A7}"/>
              </a:ext>
            </a:extLst>
          </p:cNvPr>
          <p:cNvPicPr>
            <a:picLocks noChangeAspect="1"/>
          </p:cNvPicPr>
          <p:nvPr/>
        </p:nvPicPr>
        <p:blipFill rotWithShape="1">
          <a:blip r:embed="rId2"/>
          <a:srcRect t="10667" r="-4126" b="16889"/>
          <a:stretch/>
        </p:blipFill>
        <p:spPr>
          <a:xfrm>
            <a:off x="321013" y="290423"/>
            <a:ext cx="3045753" cy="3111558"/>
          </a:xfrm>
          <a:prstGeom prst="rect">
            <a:avLst/>
          </a:prstGeom>
        </p:spPr>
      </p:pic>
      <p:sp>
        <p:nvSpPr>
          <p:cNvPr id="5" name="TextBox 4">
            <a:extLst>
              <a:ext uri="{FF2B5EF4-FFF2-40B4-BE49-F238E27FC236}">
                <a16:creationId xmlns:a16="http://schemas.microsoft.com/office/drawing/2014/main" id="{044BFD81-35FE-A5F7-C929-EADA157FA4BD}"/>
              </a:ext>
            </a:extLst>
          </p:cNvPr>
          <p:cNvSpPr txBox="1"/>
          <p:nvPr/>
        </p:nvSpPr>
        <p:spPr>
          <a:xfrm>
            <a:off x="4724400" y="1445885"/>
            <a:ext cx="6668654" cy="49398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100" dirty="0">
                <a:solidFill>
                  <a:srgbClr val="003B68"/>
                </a:solidFill>
                <a:latin typeface="Trebuchet MS"/>
              </a:rPr>
              <a:t>"I believe that we are now at a crossroads in our American Culture. We can either choose to follow the ‘culture of me’ (and only my rights) or the ‘culture of we’ (and the greater good for all).  </a:t>
            </a:r>
          </a:p>
          <a:p>
            <a:endParaRPr lang="en-US" sz="2100" dirty="0">
              <a:solidFill>
                <a:srgbClr val="003B68"/>
              </a:solidFill>
              <a:latin typeface="Trebuchet MS"/>
            </a:endParaRPr>
          </a:p>
          <a:p>
            <a:r>
              <a:rPr lang="en-US" sz="2100" dirty="0">
                <a:solidFill>
                  <a:srgbClr val="003B68"/>
                </a:solidFill>
                <a:latin typeface="Trebuchet MS"/>
              </a:rPr>
              <a:t>For me, I choose ‘to love my neighbor as myself’ and get vaccinated with a safe effective immunization that does just that—protects me and everyone around me.</a:t>
            </a:r>
          </a:p>
          <a:p>
            <a:endParaRPr lang="en-US" sz="2100" dirty="0">
              <a:solidFill>
                <a:srgbClr val="003B68"/>
              </a:solidFill>
              <a:latin typeface="Trebuchet MS"/>
            </a:endParaRPr>
          </a:p>
          <a:p>
            <a:r>
              <a:rPr lang="en-US" sz="2100" dirty="0">
                <a:solidFill>
                  <a:srgbClr val="003B68"/>
                </a:solidFill>
                <a:latin typeface="Trebuchet MS"/>
              </a:rPr>
              <a:t>This is an ultimate expression of our Christian faith, as we strive to protect all of us. Protect yourself AND EVERYONE ELSE.  </a:t>
            </a:r>
          </a:p>
          <a:p>
            <a:endParaRPr lang="en-US" sz="2100" dirty="0">
              <a:solidFill>
                <a:srgbClr val="003B68"/>
              </a:solidFill>
              <a:latin typeface="Trebuchet MS"/>
            </a:endParaRPr>
          </a:p>
          <a:p>
            <a:r>
              <a:rPr lang="en-US" sz="2100" dirty="0">
                <a:solidFill>
                  <a:srgbClr val="003B68"/>
                </a:solidFill>
                <a:latin typeface="Trebuchet MS"/>
              </a:rPr>
              <a:t>Get vaccinated as soon as you can!!"</a:t>
            </a:r>
          </a:p>
        </p:txBody>
      </p:sp>
      <p:sp>
        <p:nvSpPr>
          <p:cNvPr id="2" name="TextBox 1">
            <a:extLst>
              <a:ext uri="{FF2B5EF4-FFF2-40B4-BE49-F238E27FC236}">
                <a16:creationId xmlns:a16="http://schemas.microsoft.com/office/drawing/2014/main" id="{38B63049-425B-2AD2-C7C1-61D8C6F87088}"/>
              </a:ext>
            </a:extLst>
          </p:cNvPr>
          <p:cNvSpPr txBox="1"/>
          <p:nvPr/>
        </p:nvSpPr>
        <p:spPr>
          <a:xfrm>
            <a:off x="4724400" y="627647"/>
            <a:ext cx="908627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rgbClr val="003B68"/>
                </a:solidFill>
              </a:rPr>
              <a:t>Words of Wisdom</a:t>
            </a:r>
          </a:p>
        </p:txBody>
      </p:sp>
      <p:cxnSp>
        <p:nvCxnSpPr>
          <p:cNvPr id="7" name="Straight Connector 6">
            <a:extLst>
              <a:ext uri="{FF2B5EF4-FFF2-40B4-BE49-F238E27FC236}">
                <a16:creationId xmlns:a16="http://schemas.microsoft.com/office/drawing/2014/main" id="{5218BE09-60C1-2B01-B455-A83E9AEE3204}"/>
              </a:ext>
            </a:extLst>
          </p:cNvPr>
          <p:cNvCxnSpPr/>
          <p:nvPr/>
        </p:nvCxnSpPr>
        <p:spPr>
          <a:xfrm>
            <a:off x="4865256" y="1212422"/>
            <a:ext cx="3193471"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55233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154AB-1140-44C4-9FCE-1B0C9D7F63EC}"/>
              </a:ext>
            </a:extLst>
          </p:cNvPr>
          <p:cNvSpPr>
            <a:spLocks noGrp="1"/>
          </p:cNvSpPr>
          <p:nvPr>
            <p:ph type="title"/>
          </p:nvPr>
        </p:nvSpPr>
        <p:spPr/>
        <p:txBody>
          <a:bodyPr/>
          <a:lstStyle/>
          <a:p>
            <a:r>
              <a:rPr lang="en-US" dirty="0"/>
              <a:t>Proverbs 3:7-8</a:t>
            </a:r>
          </a:p>
        </p:txBody>
      </p:sp>
      <p:pic>
        <p:nvPicPr>
          <p:cNvPr id="4" name="Picture 4" descr="A picture containing bird, gallinaceous bird, pigeon&#10;&#10;Description automatically generated">
            <a:extLst>
              <a:ext uri="{FF2B5EF4-FFF2-40B4-BE49-F238E27FC236}">
                <a16:creationId xmlns:a16="http://schemas.microsoft.com/office/drawing/2014/main" id="{1E686F77-7BC0-6E7E-120E-1269DE4283A7}"/>
              </a:ext>
            </a:extLst>
          </p:cNvPr>
          <p:cNvPicPr>
            <a:picLocks noGrp="1" noChangeAspect="1"/>
          </p:cNvPicPr>
          <p:nvPr>
            <p:ph idx="1"/>
          </p:nvPr>
        </p:nvPicPr>
        <p:blipFill>
          <a:blip r:embed="rId3"/>
          <a:stretch>
            <a:fillRect/>
          </a:stretch>
        </p:blipFill>
        <p:spPr>
          <a:xfrm>
            <a:off x="525206" y="2201512"/>
            <a:ext cx="5398974" cy="3599316"/>
          </a:xfrm>
        </p:spPr>
      </p:pic>
      <p:sp>
        <p:nvSpPr>
          <p:cNvPr id="5" name="TextBox 4">
            <a:extLst>
              <a:ext uri="{FF2B5EF4-FFF2-40B4-BE49-F238E27FC236}">
                <a16:creationId xmlns:a16="http://schemas.microsoft.com/office/drawing/2014/main" id="{6635CFF4-C360-10C5-98C4-B19A13E85E9E}"/>
              </a:ext>
            </a:extLst>
          </p:cNvPr>
          <p:cNvSpPr txBox="1"/>
          <p:nvPr/>
        </p:nvSpPr>
        <p:spPr>
          <a:xfrm>
            <a:off x="6694098" y="2567796"/>
            <a:ext cx="4669766"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b="1" dirty="0">
                <a:solidFill>
                  <a:srgbClr val="003B68"/>
                </a:solidFill>
                <a:latin typeface="Trebuchet MS"/>
              </a:rPr>
              <a:t>"Do not be wise in your own eyes; fear the Lord and shun evil. This will bring health to your body and nourishment to your bones."</a:t>
            </a:r>
            <a:endParaRPr lang="en-US" sz="3000" dirty="0">
              <a:solidFill>
                <a:srgbClr val="003B68"/>
              </a:solidFill>
              <a:latin typeface="Trebuchet MS"/>
            </a:endParaRPr>
          </a:p>
        </p:txBody>
      </p:sp>
    </p:spTree>
    <p:extLst>
      <p:ext uri="{BB962C8B-B14F-4D97-AF65-F5344CB8AC3E}">
        <p14:creationId xmlns:p14="http://schemas.microsoft.com/office/powerpoint/2010/main" val="28322407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154AB-1140-44C4-9FCE-1B0C9D7F63EC}"/>
              </a:ext>
            </a:extLst>
          </p:cNvPr>
          <p:cNvSpPr>
            <a:spLocks noGrp="1"/>
          </p:cNvSpPr>
          <p:nvPr>
            <p:ph type="title"/>
          </p:nvPr>
        </p:nvSpPr>
        <p:spPr/>
        <p:txBody>
          <a:bodyPr/>
          <a:lstStyle/>
          <a:p>
            <a:r>
              <a:rPr lang="en-US" dirty="0"/>
              <a:t>Proverbs 3:7-8</a:t>
            </a:r>
          </a:p>
        </p:txBody>
      </p:sp>
      <p:sp>
        <p:nvSpPr>
          <p:cNvPr id="5" name="TextBox 4">
            <a:extLst>
              <a:ext uri="{FF2B5EF4-FFF2-40B4-BE49-F238E27FC236}">
                <a16:creationId xmlns:a16="http://schemas.microsoft.com/office/drawing/2014/main" id="{6635CFF4-C360-10C5-98C4-B19A13E85E9E}"/>
              </a:ext>
            </a:extLst>
          </p:cNvPr>
          <p:cNvSpPr txBox="1"/>
          <p:nvPr/>
        </p:nvSpPr>
        <p:spPr>
          <a:xfrm>
            <a:off x="6684573" y="2458687"/>
            <a:ext cx="4526352"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indent="0">
              <a:buNone/>
            </a:pPr>
            <a:r>
              <a:rPr lang="en-US" sz="2400" b="1" dirty="0">
                <a:solidFill>
                  <a:srgbClr val="003B68"/>
                </a:solidFill>
                <a:ea typeface="+mn-lt"/>
                <a:cs typeface="+mn-lt"/>
              </a:rPr>
              <a:t>In humility, we can trust the scientists, researchers, and doctors who have studied these topics and are best equipped to make these recommendations. </a:t>
            </a:r>
            <a:endParaRPr lang="en-US" sz="2400" dirty="0"/>
          </a:p>
        </p:txBody>
      </p:sp>
      <p:pic>
        <p:nvPicPr>
          <p:cNvPr id="8" name="Picture 7" descr="A picture containing medical equipment, microscope, medical, scientific instrument&#10;&#10;Description automatically generated">
            <a:extLst>
              <a:ext uri="{FF2B5EF4-FFF2-40B4-BE49-F238E27FC236}">
                <a16:creationId xmlns:a16="http://schemas.microsoft.com/office/drawing/2014/main" id="{F611E05A-3120-437E-1991-8C850A3E2F06}"/>
              </a:ext>
            </a:extLst>
          </p:cNvPr>
          <p:cNvPicPr>
            <a:picLocks noChangeAspect="1"/>
          </p:cNvPicPr>
          <p:nvPr/>
        </p:nvPicPr>
        <p:blipFill>
          <a:blip r:embed="rId3"/>
          <a:stretch>
            <a:fillRect/>
          </a:stretch>
        </p:blipFill>
        <p:spPr>
          <a:xfrm>
            <a:off x="-533399" y="631532"/>
            <a:ext cx="4833097" cy="4833097"/>
          </a:xfrm>
          <a:prstGeom prst="rect">
            <a:avLst/>
          </a:prstGeom>
        </p:spPr>
      </p:pic>
      <p:pic>
        <p:nvPicPr>
          <p:cNvPr id="10" name="Picture 9" descr="A person and a doctor looking at a tablet&#10;&#10;Description automatically generated with medium confidence">
            <a:extLst>
              <a:ext uri="{FF2B5EF4-FFF2-40B4-BE49-F238E27FC236}">
                <a16:creationId xmlns:a16="http://schemas.microsoft.com/office/drawing/2014/main" id="{59ED70E8-1BF5-8C63-F618-55A7057CCD60}"/>
              </a:ext>
            </a:extLst>
          </p:cNvPr>
          <p:cNvPicPr>
            <a:picLocks noChangeAspect="1"/>
          </p:cNvPicPr>
          <p:nvPr/>
        </p:nvPicPr>
        <p:blipFill rotWithShape="1">
          <a:blip r:embed="rId4"/>
          <a:srcRect r="25958"/>
          <a:stretch/>
        </p:blipFill>
        <p:spPr>
          <a:xfrm>
            <a:off x="1991927" y="2610500"/>
            <a:ext cx="4104073" cy="5542899"/>
          </a:xfrm>
          <a:prstGeom prst="rect">
            <a:avLst/>
          </a:prstGeom>
        </p:spPr>
      </p:pic>
    </p:spTree>
    <p:extLst>
      <p:ext uri="{BB962C8B-B14F-4D97-AF65-F5344CB8AC3E}">
        <p14:creationId xmlns:p14="http://schemas.microsoft.com/office/powerpoint/2010/main" val="22222131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5D20CD0-298F-3EFC-1EDD-4594FD6A16FE}"/>
              </a:ext>
            </a:extLst>
          </p:cNvPr>
          <p:cNvSpPr txBox="1"/>
          <p:nvPr/>
        </p:nvSpPr>
        <p:spPr>
          <a:xfrm>
            <a:off x="29860" y="1777816"/>
            <a:ext cx="12133384"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0" b="1" dirty="0">
                <a:solidFill>
                  <a:srgbClr val="003B68"/>
                </a:solidFill>
              </a:rPr>
              <a:t>History of Faiths and Vaccination</a:t>
            </a:r>
            <a:endParaRPr lang="en-US"/>
          </a:p>
        </p:txBody>
      </p:sp>
    </p:spTree>
    <p:extLst>
      <p:ext uri="{BB962C8B-B14F-4D97-AF65-F5344CB8AC3E}">
        <p14:creationId xmlns:p14="http://schemas.microsoft.com/office/powerpoint/2010/main" val="27010382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951B6-0DEE-0827-BA8D-EBA8DB25193A}"/>
              </a:ext>
            </a:extLst>
          </p:cNvPr>
          <p:cNvSpPr>
            <a:spLocks noGrp="1"/>
          </p:cNvSpPr>
          <p:nvPr>
            <p:ph type="title"/>
          </p:nvPr>
        </p:nvSpPr>
        <p:spPr/>
        <p:txBody>
          <a:bodyPr/>
          <a:lstStyle/>
          <a:p>
            <a:r>
              <a:rPr lang="en-US" dirty="0"/>
              <a:t>Long Support</a:t>
            </a:r>
          </a:p>
        </p:txBody>
      </p:sp>
      <p:pic>
        <p:nvPicPr>
          <p:cNvPr id="4" name="Picture 4">
            <a:extLst>
              <a:ext uri="{FF2B5EF4-FFF2-40B4-BE49-F238E27FC236}">
                <a16:creationId xmlns:a16="http://schemas.microsoft.com/office/drawing/2014/main" id="{7E17D45B-18AF-BF89-FE9D-3FD31393F6AE}"/>
              </a:ext>
            </a:extLst>
          </p:cNvPr>
          <p:cNvPicPr>
            <a:picLocks noGrp="1" noChangeAspect="1"/>
          </p:cNvPicPr>
          <p:nvPr>
            <p:ph idx="1"/>
          </p:nvPr>
        </p:nvPicPr>
        <p:blipFill rotWithShape="1">
          <a:blip r:embed="rId3"/>
          <a:srcRect l="18584" r="19469"/>
          <a:stretch/>
        </p:blipFill>
        <p:spPr>
          <a:xfrm>
            <a:off x="7647905" y="1998312"/>
            <a:ext cx="4303323" cy="3846372"/>
          </a:xfrm>
        </p:spPr>
      </p:pic>
      <p:sp>
        <p:nvSpPr>
          <p:cNvPr id="5" name="TextBox 4">
            <a:extLst>
              <a:ext uri="{FF2B5EF4-FFF2-40B4-BE49-F238E27FC236}">
                <a16:creationId xmlns:a16="http://schemas.microsoft.com/office/drawing/2014/main" id="{C96D5B4B-859D-E3F3-ED2A-BE5DA00FE6ED}"/>
              </a:ext>
            </a:extLst>
          </p:cNvPr>
          <p:cNvSpPr txBox="1"/>
          <p:nvPr/>
        </p:nvSpPr>
        <p:spPr>
          <a:xfrm>
            <a:off x="617500" y="1998312"/>
            <a:ext cx="6836540"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003B68"/>
                </a:solidFill>
                <a:latin typeface="Trebuchet MS"/>
              </a:rPr>
              <a:t>“</a:t>
            </a:r>
            <a:r>
              <a:rPr lang="en-US" sz="2400" b="1" dirty="0">
                <a:solidFill>
                  <a:srgbClr val="003B68"/>
                </a:solidFill>
                <a:latin typeface="Trebuchet MS"/>
              </a:rPr>
              <a:t>Christians have quietly been part of the immunization success story for years</a:t>
            </a:r>
            <a:r>
              <a:rPr lang="en-US" sz="2400" dirty="0">
                <a:solidFill>
                  <a:srgbClr val="003B68"/>
                </a:solidFill>
                <a:latin typeface="Trebuchet MS"/>
              </a:rPr>
              <a:t>, and faith communities already play an important role in reaching the underserved with vaccines. It's time to speak up to dispel myths that vaccines are harmful, and in support of continued U.S. support for immunization programs. </a:t>
            </a:r>
            <a:r>
              <a:rPr lang="en-US" sz="2400" b="1" dirty="0">
                <a:solidFill>
                  <a:srgbClr val="003B68"/>
                </a:solidFill>
                <a:latin typeface="Trebuchet MS"/>
              </a:rPr>
              <a:t>No child should have to die of a disease we can prevent.”</a:t>
            </a:r>
          </a:p>
          <a:p>
            <a:r>
              <a:rPr lang="en-US" sz="2400" dirty="0">
                <a:solidFill>
                  <a:srgbClr val="003B68"/>
                </a:solidFill>
                <a:latin typeface="Trebuchet MS"/>
              </a:rPr>
              <a:t> </a:t>
            </a:r>
            <a:endParaRPr lang="en-US" sz="2400" dirty="0">
              <a:solidFill>
                <a:srgbClr val="F6BC1A"/>
              </a:solidFill>
              <a:latin typeface="Trebuchet MS"/>
              <a:cs typeface="Calibri"/>
            </a:endParaRPr>
          </a:p>
          <a:p>
            <a:r>
              <a:rPr lang="en-US" sz="2000" dirty="0">
                <a:solidFill>
                  <a:srgbClr val="003B68"/>
                </a:solidFill>
                <a:latin typeface="Trebuchet MS"/>
                <a:cs typeface="Calibri"/>
              </a:rPr>
              <a:t>From </a:t>
            </a:r>
            <a:r>
              <a:rPr lang="en-US" sz="2000" dirty="0">
                <a:solidFill>
                  <a:srgbClr val="0070C0"/>
                </a:solidFill>
                <a:latin typeface="Trebuchet MS"/>
                <a:cs typeface="Calibri"/>
                <a:hlinkClick r:id="rId4">
                  <a:extLst>
                    <a:ext uri="{A12FA001-AC4F-418D-AE19-62706E023703}">
                      <ahyp:hlinkClr xmlns:ahyp="http://schemas.microsoft.com/office/drawing/2018/hyperlinkcolor" val="tx"/>
                    </a:ext>
                  </a:extLst>
                </a:hlinkClick>
              </a:rPr>
              <a:t>Christians' Long Support for Vaccines</a:t>
            </a:r>
            <a:endParaRPr lang="en-US" sz="2000" dirty="0">
              <a:solidFill>
                <a:srgbClr val="0070C0"/>
              </a:solidFill>
              <a:latin typeface="Trebuchet MS"/>
            </a:endParaRPr>
          </a:p>
        </p:txBody>
      </p:sp>
      <p:sp>
        <p:nvSpPr>
          <p:cNvPr id="3" name="TextBox 2">
            <a:extLst>
              <a:ext uri="{FF2B5EF4-FFF2-40B4-BE49-F238E27FC236}">
                <a16:creationId xmlns:a16="http://schemas.microsoft.com/office/drawing/2014/main" id="{88EBA01B-BBE0-48E5-DD9F-41308A1894B1}"/>
              </a:ext>
            </a:extLst>
          </p:cNvPr>
          <p:cNvSpPr txBox="1"/>
          <p:nvPr/>
        </p:nvSpPr>
        <p:spPr>
          <a:xfrm>
            <a:off x="9135484" y="5937851"/>
            <a:ext cx="2898471" cy="307777"/>
          </a:xfrm>
          <a:prstGeom prst="rect">
            <a:avLst/>
          </a:prstGeom>
          <a:noFill/>
        </p:spPr>
        <p:txBody>
          <a:bodyPr wrap="square" rtlCol="0">
            <a:spAutoFit/>
          </a:bodyPr>
          <a:lstStyle/>
          <a:p>
            <a:pPr algn="r"/>
            <a:r>
              <a:rPr lang="en-US" sz="1400" b="0" i="1" dirty="0">
                <a:solidFill>
                  <a:srgbClr val="003B68"/>
                </a:solidFill>
                <a:effectLst/>
              </a:rPr>
              <a:t>Image of Cotton Mather</a:t>
            </a:r>
            <a:endParaRPr lang="en-US" sz="1400" i="1" dirty="0">
              <a:solidFill>
                <a:srgbClr val="003B68"/>
              </a:solidFill>
            </a:endParaRPr>
          </a:p>
        </p:txBody>
      </p:sp>
    </p:spTree>
    <p:extLst>
      <p:ext uri="{BB962C8B-B14F-4D97-AF65-F5344CB8AC3E}">
        <p14:creationId xmlns:p14="http://schemas.microsoft.com/office/powerpoint/2010/main" val="17984891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FE512F-73A2-03DF-C404-D7D3496D8CC7}"/>
              </a:ext>
            </a:extLst>
          </p:cNvPr>
          <p:cNvSpPr>
            <a:spLocks noGrp="1"/>
          </p:cNvSpPr>
          <p:nvPr>
            <p:ph idx="1"/>
          </p:nvPr>
        </p:nvSpPr>
        <p:spPr>
          <a:xfrm>
            <a:off x="4449338" y="1925768"/>
            <a:ext cx="7281746" cy="4637110"/>
          </a:xfrm>
        </p:spPr>
        <p:txBody>
          <a:bodyPr vert="horz" lIns="91440" tIns="45720" rIns="91440" bIns="45720" rtlCol="0" anchor="t">
            <a:noAutofit/>
          </a:bodyPr>
          <a:lstStyle/>
          <a:p>
            <a:pPr marL="0" indent="0">
              <a:lnSpc>
                <a:spcPct val="100000"/>
              </a:lnSpc>
              <a:buNone/>
            </a:pPr>
            <a:r>
              <a:rPr lang="en-US" sz="2000" dirty="0">
                <a:solidFill>
                  <a:srgbClr val="003B68"/>
                </a:solidFill>
                <a:ea typeface="+mn-lt"/>
                <a:cs typeface="+mn-lt"/>
              </a:rPr>
              <a:t>“</a:t>
            </a:r>
            <a:r>
              <a:rPr lang="en-US" sz="2000" b="1" dirty="0">
                <a:solidFill>
                  <a:srgbClr val="003B68"/>
                </a:solidFill>
                <a:ea typeface="+mn-lt"/>
                <a:cs typeface="+mn-lt"/>
              </a:rPr>
              <a:t>The first public 'vaccines' campaign in US history was led by a Puritan preacher</a:t>
            </a:r>
            <a:r>
              <a:rPr lang="en-US" sz="2000" dirty="0">
                <a:solidFill>
                  <a:srgbClr val="003B68"/>
                </a:solidFill>
                <a:ea typeface="+mn-lt"/>
                <a:cs typeface="+mn-lt"/>
              </a:rPr>
              <a:t>.</a:t>
            </a:r>
            <a:endParaRPr lang="en-US" sz="2000" dirty="0">
              <a:ea typeface="+mn-lt"/>
              <a:cs typeface="+mn-lt"/>
            </a:endParaRPr>
          </a:p>
          <a:p>
            <a:pPr marL="0" indent="0">
              <a:lnSpc>
                <a:spcPct val="100000"/>
              </a:lnSpc>
              <a:buNone/>
            </a:pPr>
            <a:r>
              <a:rPr lang="en-US" sz="2000" dirty="0">
                <a:solidFill>
                  <a:srgbClr val="003B68"/>
                </a:solidFill>
                <a:ea typeface="+mn-lt"/>
                <a:cs typeface="+mn-lt"/>
              </a:rPr>
              <a:t>Cotton Mather had seen smallpox kill many fellow Bostonians, including his first wife and several of his children. The disease was a scourge on Native Americans and colonists living in New England in the 17th and 18th centuries. But Mather knew disease wasn’t inevitable. He had studied the sciences at Harvard before taking over his father’s influential congregation, Boston’s North Church. </a:t>
            </a:r>
            <a:r>
              <a:rPr lang="en-US" sz="2000" b="1" dirty="0">
                <a:solidFill>
                  <a:srgbClr val="003B68"/>
                </a:solidFill>
                <a:ea typeface="+mn-lt"/>
                <a:cs typeface="+mn-lt"/>
              </a:rPr>
              <a:t>He believed God revealed truth in the book of Scripture and the book of nature, and Mather published several works showing the harmony between the two.</a:t>
            </a:r>
            <a:r>
              <a:rPr lang="en-US" sz="2000" dirty="0">
                <a:solidFill>
                  <a:srgbClr val="003B68"/>
                </a:solidFill>
                <a:ea typeface="+mn-lt"/>
                <a:cs typeface="+mn-lt"/>
              </a:rPr>
              <a:t>”</a:t>
            </a:r>
          </a:p>
          <a:p>
            <a:pPr marL="0" indent="0">
              <a:buNone/>
            </a:pPr>
            <a:endParaRPr lang="en-US" sz="2000" dirty="0">
              <a:solidFill>
                <a:srgbClr val="003B68"/>
              </a:solidFill>
              <a:ea typeface="+mn-lt"/>
              <a:cs typeface="+mn-lt"/>
            </a:endParaRPr>
          </a:p>
          <a:p>
            <a:pPr marL="0" indent="0">
              <a:buNone/>
            </a:pPr>
            <a:r>
              <a:rPr lang="en-US" sz="1800" i="0" dirty="0">
                <a:solidFill>
                  <a:srgbClr val="003B68"/>
                </a:solidFill>
                <a:latin typeface="Trebuchet MS"/>
                <a:ea typeface="var(--font-family-body)"/>
                <a:cs typeface="var(--font-family-body)"/>
              </a:rPr>
              <a:t>From</a:t>
            </a:r>
            <a:r>
              <a:rPr lang="en-US" sz="1800" i="0" dirty="0">
                <a:solidFill>
                  <a:srgbClr val="000000"/>
                </a:solidFill>
                <a:latin typeface="Trebuchet MS"/>
                <a:ea typeface="var(--font-family-body)"/>
                <a:cs typeface="var(--font-family-body)"/>
              </a:rPr>
              <a:t> </a:t>
            </a:r>
            <a:r>
              <a:rPr lang="en-US" sz="1800" i="0" dirty="0">
                <a:solidFill>
                  <a:srgbClr val="0070C0"/>
                </a:solidFill>
                <a:latin typeface="Trebuchet MS"/>
                <a:ea typeface="var(--font-family-body)"/>
                <a:cs typeface="var(--font-family-body)"/>
                <a:hlinkClick r:id="rId3">
                  <a:extLst>
                    <a:ext uri="{A12FA001-AC4F-418D-AE19-62706E023703}">
                      <ahyp:hlinkClr xmlns:ahyp="http://schemas.microsoft.com/office/drawing/2018/hyperlinkcolor" val="tx"/>
                    </a:ext>
                  </a:extLst>
                </a:hlinkClick>
              </a:rPr>
              <a:t>Christians' Pro-Vaccines </a:t>
            </a:r>
            <a:r>
              <a:rPr lang="en-US" sz="1800" dirty="0">
                <a:solidFill>
                  <a:srgbClr val="0070C0"/>
                </a:solidFill>
                <a:latin typeface="Trebuchet MS"/>
                <a:ea typeface="var(--font-family-body)"/>
                <a:cs typeface="var(--font-family-body)"/>
                <a:hlinkClick r:id="rId3">
                  <a:extLst>
                    <a:ext uri="{A12FA001-AC4F-418D-AE19-62706E023703}">
                      <ahyp:hlinkClr xmlns:ahyp="http://schemas.microsoft.com/office/drawing/2018/hyperlinkcolor" val="tx"/>
                    </a:ext>
                  </a:extLst>
                </a:hlinkClick>
              </a:rPr>
              <a:t>History</a:t>
            </a:r>
            <a:endParaRPr lang="en-US" sz="1800" i="0" dirty="0">
              <a:solidFill>
                <a:srgbClr val="0070C0"/>
              </a:solidFill>
              <a:latin typeface="Trebuchet MS"/>
              <a:ea typeface="var(--font-family-body)"/>
              <a:cs typeface="var(--font-family-body)"/>
            </a:endParaRPr>
          </a:p>
          <a:p>
            <a:pPr marL="0" indent="0">
              <a:buNone/>
            </a:pPr>
            <a:endParaRPr lang="en-US" sz="2000" dirty="0">
              <a:solidFill>
                <a:srgbClr val="003B68"/>
              </a:solidFill>
            </a:endParaRPr>
          </a:p>
          <a:p>
            <a:endParaRPr lang="en-US" sz="2000" dirty="0"/>
          </a:p>
        </p:txBody>
      </p:sp>
      <p:sp>
        <p:nvSpPr>
          <p:cNvPr id="2" name="Title 1">
            <a:extLst>
              <a:ext uri="{FF2B5EF4-FFF2-40B4-BE49-F238E27FC236}">
                <a16:creationId xmlns:a16="http://schemas.microsoft.com/office/drawing/2014/main" id="{7017688C-9388-638B-E156-CC014B0A395E}"/>
              </a:ext>
            </a:extLst>
          </p:cNvPr>
          <p:cNvSpPr>
            <a:spLocks noGrp="1"/>
          </p:cNvSpPr>
          <p:nvPr>
            <p:ph type="title"/>
          </p:nvPr>
        </p:nvSpPr>
        <p:spPr/>
        <p:txBody>
          <a:bodyPr/>
          <a:lstStyle/>
          <a:p>
            <a:r>
              <a:rPr lang="en-US" dirty="0"/>
              <a:t>Pro-Vaccines History</a:t>
            </a:r>
          </a:p>
        </p:txBody>
      </p:sp>
      <p:pic>
        <p:nvPicPr>
          <p:cNvPr id="4" name="Picture 4" descr="Diagram&#10;&#10;Description automatically generated">
            <a:extLst>
              <a:ext uri="{FF2B5EF4-FFF2-40B4-BE49-F238E27FC236}">
                <a16:creationId xmlns:a16="http://schemas.microsoft.com/office/drawing/2014/main" id="{D82648BB-B0E0-2E5E-0A44-2E7C1B2E4773}"/>
              </a:ext>
            </a:extLst>
          </p:cNvPr>
          <p:cNvPicPr>
            <a:picLocks noChangeAspect="1"/>
          </p:cNvPicPr>
          <p:nvPr/>
        </p:nvPicPr>
        <p:blipFill>
          <a:blip r:embed="rId4"/>
          <a:stretch>
            <a:fillRect/>
          </a:stretch>
        </p:blipFill>
        <p:spPr>
          <a:xfrm>
            <a:off x="293547" y="1724814"/>
            <a:ext cx="3575926" cy="4838064"/>
          </a:xfrm>
          <a:prstGeom prst="rect">
            <a:avLst/>
          </a:prstGeom>
        </p:spPr>
      </p:pic>
    </p:spTree>
    <p:extLst>
      <p:ext uri="{BB962C8B-B14F-4D97-AF65-F5344CB8AC3E}">
        <p14:creationId xmlns:p14="http://schemas.microsoft.com/office/powerpoint/2010/main" val="421322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99A10-95F4-9F19-08BC-5082E85A22A7}"/>
              </a:ext>
            </a:extLst>
          </p:cNvPr>
          <p:cNvSpPr>
            <a:spLocks noGrp="1"/>
          </p:cNvSpPr>
          <p:nvPr>
            <p:ph type="title"/>
          </p:nvPr>
        </p:nvSpPr>
        <p:spPr/>
        <p:txBody>
          <a:bodyPr/>
          <a:lstStyle/>
          <a:p>
            <a:r>
              <a:rPr lang="en-US" dirty="0"/>
              <a:t>Smallpox Epidemic</a:t>
            </a:r>
          </a:p>
        </p:txBody>
      </p:sp>
      <p:sp>
        <p:nvSpPr>
          <p:cNvPr id="3" name="Content Placeholder 2">
            <a:extLst>
              <a:ext uri="{FF2B5EF4-FFF2-40B4-BE49-F238E27FC236}">
                <a16:creationId xmlns:a16="http://schemas.microsoft.com/office/drawing/2014/main" id="{81BA41F5-FD79-927C-E15B-976F500C6080}"/>
              </a:ext>
            </a:extLst>
          </p:cNvPr>
          <p:cNvSpPr>
            <a:spLocks noGrp="1"/>
          </p:cNvSpPr>
          <p:nvPr>
            <p:ph idx="1"/>
          </p:nvPr>
        </p:nvSpPr>
        <p:spPr>
          <a:xfrm>
            <a:off x="617499" y="1770191"/>
            <a:ext cx="6652545" cy="3599316"/>
          </a:xfrm>
        </p:spPr>
        <p:txBody>
          <a:bodyPr vert="horz" lIns="91440" tIns="45720" rIns="91440" bIns="45720" rtlCol="0" anchor="t">
            <a:normAutofit/>
          </a:bodyPr>
          <a:lstStyle/>
          <a:p>
            <a:pPr marL="0" indent="0">
              <a:buNone/>
            </a:pPr>
            <a:r>
              <a:rPr lang="en-US" sz="2200" dirty="0">
                <a:solidFill>
                  <a:srgbClr val="003B68"/>
                </a:solidFill>
                <a:ea typeface="+mn-lt"/>
                <a:cs typeface="+mn-lt"/>
              </a:rPr>
              <a:t>"On a November day in 1721, a </a:t>
            </a:r>
            <a:r>
              <a:rPr lang="en-US" sz="2200" b="1" dirty="0">
                <a:solidFill>
                  <a:srgbClr val="003B68"/>
                </a:solidFill>
                <a:ea typeface="+mn-lt"/>
                <a:cs typeface="+mn-lt"/>
              </a:rPr>
              <a:t>small bomb was hurled through the window of a local Boston Reverend named Cotton Mather</a:t>
            </a:r>
            <a:r>
              <a:rPr lang="en-US" sz="2200" dirty="0">
                <a:solidFill>
                  <a:srgbClr val="003B68"/>
                </a:solidFill>
                <a:ea typeface="+mn-lt"/>
                <a:cs typeface="+mn-lt"/>
              </a:rPr>
              <a:t>. Attached to the explosive, which fortunately did not detonate, was the message: “</a:t>
            </a:r>
            <a:r>
              <a:rPr lang="en-US" sz="2200" i="1" dirty="0">
                <a:solidFill>
                  <a:srgbClr val="003B68"/>
                </a:solidFill>
                <a:ea typeface="+mn-lt"/>
                <a:cs typeface="+mn-lt"/>
              </a:rPr>
              <a:t>Cotton Mather, you dog, dam you! I’ll inoculate you with this; with a pox to you</a:t>
            </a:r>
            <a:r>
              <a:rPr lang="en-US" sz="2200" dirty="0">
                <a:solidFill>
                  <a:srgbClr val="003B68"/>
                </a:solidFill>
                <a:ea typeface="+mn-lt"/>
                <a:cs typeface="+mn-lt"/>
              </a:rPr>
              <a:t>.’’ This was not a religiously motivated act of terrorism, but </a:t>
            </a:r>
            <a:r>
              <a:rPr lang="en-US" sz="2200" b="1" dirty="0">
                <a:solidFill>
                  <a:srgbClr val="003B68"/>
                </a:solidFill>
                <a:ea typeface="+mn-lt"/>
                <a:cs typeface="+mn-lt"/>
              </a:rPr>
              <a:t>a violent response to Reverend Mather’s active promotion of smallpox inoculation</a:t>
            </a:r>
            <a:r>
              <a:rPr lang="en-US" sz="2200" dirty="0">
                <a:solidFill>
                  <a:srgbClr val="003B68"/>
                </a:solidFill>
                <a:ea typeface="+mn-lt"/>
                <a:cs typeface="+mn-lt"/>
              </a:rPr>
              <a:t>.”</a:t>
            </a:r>
            <a:endParaRPr lang="en-US" sz="2200" dirty="0">
              <a:solidFill>
                <a:srgbClr val="000000"/>
              </a:solidFill>
            </a:endParaRPr>
          </a:p>
        </p:txBody>
      </p:sp>
      <p:pic>
        <p:nvPicPr>
          <p:cNvPr id="5" name="Picture 4" descr="Chart, bar chart&#10;&#10;Description automatically generated">
            <a:extLst>
              <a:ext uri="{FF2B5EF4-FFF2-40B4-BE49-F238E27FC236}">
                <a16:creationId xmlns:a16="http://schemas.microsoft.com/office/drawing/2014/main" id="{0E9DF034-E059-1ED3-9A17-133018194602}"/>
              </a:ext>
            </a:extLst>
          </p:cNvPr>
          <p:cNvPicPr>
            <a:picLocks noChangeAspect="1"/>
          </p:cNvPicPr>
          <p:nvPr/>
        </p:nvPicPr>
        <p:blipFill>
          <a:blip r:embed="rId2"/>
          <a:stretch>
            <a:fillRect/>
          </a:stretch>
        </p:blipFill>
        <p:spPr>
          <a:xfrm>
            <a:off x="7382107" y="1899637"/>
            <a:ext cx="4524881" cy="3254981"/>
          </a:xfrm>
          <a:prstGeom prst="rect">
            <a:avLst/>
          </a:prstGeom>
        </p:spPr>
      </p:pic>
    </p:spTree>
    <p:extLst>
      <p:ext uri="{BB962C8B-B14F-4D97-AF65-F5344CB8AC3E}">
        <p14:creationId xmlns:p14="http://schemas.microsoft.com/office/powerpoint/2010/main" val="10736918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99A10-95F4-9F19-08BC-5082E85A22A7}"/>
              </a:ext>
            </a:extLst>
          </p:cNvPr>
          <p:cNvSpPr>
            <a:spLocks noGrp="1"/>
          </p:cNvSpPr>
          <p:nvPr>
            <p:ph type="title"/>
          </p:nvPr>
        </p:nvSpPr>
        <p:spPr/>
        <p:txBody>
          <a:bodyPr/>
          <a:lstStyle/>
          <a:p>
            <a:r>
              <a:rPr lang="en-US" dirty="0"/>
              <a:t>Smallpox Epidemic</a:t>
            </a:r>
          </a:p>
        </p:txBody>
      </p:sp>
      <p:sp>
        <p:nvSpPr>
          <p:cNvPr id="3" name="Content Placeholder 2">
            <a:extLst>
              <a:ext uri="{FF2B5EF4-FFF2-40B4-BE49-F238E27FC236}">
                <a16:creationId xmlns:a16="http://schemas.microsoft.com/office/drawing/2014/main" id="{81BA41F5-FD79-927C-E15B-976F500C6080}"/>
              </a:ext>
            </a:extLst>
          </p:cNvPr>
          <p:cNvSpPr>
            <a:spLocks noGrp="1"/>
          </p:cNvSpPr>
          <p:nvPr>
            <p:ph idx="1"/>
          </p:nvPr>
        </p:nvSpPr>
        <p:spPr>
          <a:xfrm>
            <a:off x="617499" y="1770190"/>
            <a:ext cx="6652545" cy="4652911"/>
          </a:xfrm>
        </p:spPr>
        <p:txBody>
          <a:bodyPr vert="horz" lIns="91440" tIns="45720" rIns="91440" bIns="45720" rtlCol="0" anchor="t">
            <a:normAutofit fontScale="92500" lnSpcReduction="10000"/>
          </a:bodyPr>
          <a:lstStyle/>
          <a:p>
            <a:pPr marL="0" indent="0">
              <a:lnSpc>
                <a:spcPct val="100000"/>
              </a:lnSpc>
              <a:buNone/>
            </a:pPr>
            <a:r>
              <a:rPr lang="en-US" dirty="0">
                <a:solidFill>
                  <a:srgbClr val="003B68"/>
                </a:solidFill>
                <a:ea typeface="+mn-lt"/>
                <a:cs typeface="+mn-lt"/>
              </a:rPr>
              <a:t>“The </a:t>
            </a:r>
            <a:r>
              <a:rPr lang="en-US" b="1" dirty="0">
                <a:solidFill>
                  <a:srgbClr val="003B68"/>
                </a:solidFill>
                <a:ea typeface="+mn-lt"/>
                <a:cs typeface="+mn-lt"/>
              </a:rPr>
              <a:t>smallpox epidemic that struck Boston in 1721 was one of the most deadly of the century </a:t>
            </a:r>
            <a:r>
              <a:rPr lang="en-US" dirty="0">
                <a:solidFill>
                  <a:srgbClr val="003B68"/>
                </a:solidFill>
                <a:ea typeface="+mn-lt"/>
                <a:cs typeface="+mn-lt"/>
              </a:rPr>
              <a:t>in colonial America, but was also the catalyst for the </a:t>
            </a:r>
            <a:r>
              <a:rPr lang="en-US" b="1" dirty="0">
                <a:solidFill>
                  <a:srgbClr val="003B68"/>
                </a:solidFill>
                <a:ea typeface="+mn-lt"/>
                <a:cs typeface="+mn-lt"/>
              </a:rPr>
              <a:t>first major application of preventative inoculation</a:t>
            </a:r>
            <a:r>
              <a:rPr lang="en-US" dirty="0">
                <a:solidFill>
                  <a:srgbClr val="003B68"/>
                </a:solidFill>
                <a:ea typeface="+mn-lt"/>
                <a:cs typeface="+mn-lt"/>
              </a:rPr>
              <a:t> in the colonies. The use of inoculation laid the foundation for the modern techniques of infectious diseases prevention, and the </a:t>
            </a:r>
            <a:r>
              <a:rPr lang="en-US" b="1" dirty="0">
                <a:solidFill>
                  <a:srgbClr val="003B68"/>
                </a:solidFill>
                <a:ea typeface="+mn-lt"/>
                <a:cs typeface="+mn-lt"/>
              </a:rPr>
              <a:t>contentious public debate </a:t>
            </a:r>
            <a:r>
              <a:rPr lang="en-US" dirty="0">
                <a:solidFill>
                  <a:srgbClr val="003B68"/>
                </a:solidFill>
                <a:ea typeface="+mn-lt"/>
                <a:cs typeface="+mn-lt"/>
              </a:rPr>
              <a:t>that accompanied the introduction of this poorly understood medical technology has </a:t>
            </a:r>
            <a:r>
              <a:rPr lang="en-US" b="1" dirty="0">
                <a:solidFill>
                  <a:srgbClr val="003B68"/>
                </a:solidFill>
                <a:ea typeface="+mn-lt"/>
                <a:cs typeface="+mn-lt"/>
              </a:rPr>
              <a:t>surprising similarities to contemporary misunderstandings </a:t>
            </a:r>
            <a:r>
              <a:rPr lang="en-US" dirty="0">
                <a:solidFill>
                  <a:srgbClr val="003B68"/>
                </a:solidFill>
                <a:ea typeface="+mn-lt"/>
                <a:cs typeface="+mn-lt"/>
              </a:rPr>
              <a:t>over vaccination.”</a:t>
            </a:r>
            <a:endParaRPr lang="en-US" dirty="0"/>
          </a:p>
          <a:p>
            <a:pPr>
              <a:lnSpc>
                <a:spcPct val="100000"/>
              </a:lnSpc>
            </a:pPr>
            <a:endParaRPr lang="en-US" sz="1600" dirty="0">
              <a:solidFill>
                <a:srgbClr val="000000"/>
              </a:solidFill>
            </a:endParaRPr>
          </a:p>
          <a:p>
            <a:pPr marL="0" indent="0">
              <a:lnSpc>
                <a:spcPct val="100000"/>
              </a:lnSpc>
              <a:buNone/>
            </a:pPr>
            <a:r>
              <a:rPr lang="en-US" sz="1600" dirty="0">
                <a:solidFill>
                  <a:srgbClr val="003B68"/>
                </a:solidFill>
                <a:ea typeface="+mn-lt"/>
                <a:cs typeface="+mn-lt"/>
              </a:rPr>
              <a:t>From</a:t>
            </a:r>
            <a:r>
              <a:rPr lang="en-US" sz="1600" dirty="0">
                <a:solidFill>
                  <a:srgbClr val="000000"/>
                </a:solidFill>
                <a:ea typeface="+mn-lt"/>
                <a:cs typeface="+mn-lt"/>
              </a:rPr>
              <a:t> </a:t>
            </a:r>
            <a:r>
              <a:rPr lang="en-US" sz="1600" dirty="0">
                <a:solidFill>
                  <a:srgbClr val="0070C0"/>
                </a:solidFill>
                <a:ea typeface="+mn-lt"/>
                <a:cs typeface="+mn-lt"/>
                <a:hlinkClick r:id="rId2">
                  <a:extLst>
                    <a:ext uri="{A12FA001-AC4F-418D-AE19-62706E023703}">
                      <ahyp:hlinkClr xmlns:ahyp="http://schemas.microsoft.com/office/drawing/2018/hyperlinkcolor" val="tx"/>
                    </a:ext>
                  </a:extLst>
                </a:hlinkClick>
              </a:rPr>
              <a:t>The Fight Over Inoculation During the 1721 Boston Smallpox Epidemic </a:t>
            </a:r>
            <a:endParaRPr lang="en-US" sz="1600" dirty="0">
              <a:solidFill>
                <a:srgbClr val="0070C0"/>
              </a:solidFill>
            </a:endParaRPr>
          </a:p>
          <a:p>
            <a:pPr marL="0" indent="0">
              <a:buNone/>
            </a:pPr>
            <a:endParaRPr lang="en-US" sz="1200" dirty="0">
              <a:solidFill>
                <a:srgbClr val="000000"/>
              </a:solidFill>
            </a:endParaRPr>
          </a:p>
        </p:txBody>
      </p:sp>
      <p:pic>
        <p:nvPicPr>
          <p:cNvPr id="4" name="Picture 4" descr="Chart, bar chart&#10;&#10;Description automatically generated">
            <a:extLst>
              <a:ext uri="{FF2B5EF4-FFF2-40B4-BE49-F238E27FC236}">
                <a16:creationId xmlns:a16="http://schemas.microsoft.com/office/drawing/2014/main" id="{A324B351-0066-6D87-29BA-F8020A55E7D5}"/>
              </a:ext>
            </a:extLst>
          </p:cNvPr>
          <p:cNvPicPr>
            <a:picLocks noChangeAspect="1"/>
          </p:cNvPicPr>
          <p:nvPr/>
        </p:nvPicPr>
        <p:blipFill>
          <a:blip r:embed="rId3"/>
          <a:stretch>
            <a:fillRect/>
          </a:stretch>
        </p:blipFill>
        <p:spPr>
          <a:xfrm>
            <a:off x="7382107" y="1899637"/>
            <a:ext cx="4524881" cy="3254981"/>
          </a:xfrm>
          <a:prstGeom prst="rect">
            <a:avLst/>
          </a:prstGeom>
        </p:spPr>
      </p:pic>
    </p:spTree>
    <p:extLst>
      <p:ext uri="{BB962C8B-B14F-4D97-AF65-F5344CB8AC3E}">
        <p14:creationId xmlns:p14="http://schemas.microsoft.com/office/powerpoint/2010/main" val="32157127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picture containing person&#10;&#10;Description automatically generated">
            <a:extLst>
              <a:ext uri="{FF2B5EF4-FFF2-40B4-BE49-F238E27FC236}">
                <a16:creationId xmlns:a16="http://schemas.microsoft.com/office/drawing/2014/main" id="{ED50667E-8FA3-1509-293A-2F5A9A0C8FFF}"/>
              </a:ext>
            </a:extLst>
          </p:cNvPr>
          <p:cNvPicPr>
            <a:picLocks noChangeAspect="1"/>
          </p:cNvPicPr>
          <p:nvPr/>
        </p:nvPicPr>
        <p:blipFill>
          <a:blip r:embed="rId3"/>
          <a:stretch>
            <a:fillRect/>
          </a:stretch>
        </p:blipFill>
        <p:spPr>
          <a:xfrm>
            <a:off x="7692634" y="1784947"/>
            <a:ext cx="4186876" cy="4186876"/>
          </a:xfrm>
          <a:prstGeom prst="rect">
            <a:avLst/>
          </a:prstGeom>
        </p:spPr>
      </p:pic>
      <p:sp>
        <p:nvSpPr>
          <p:cNvPr id="2" name="Title 1">
            <a:extLst>
              <a:ext uri="{FF2B5EF4-FFF2-40B4-BE49-F238E27FC236}">
                <a16:creationId xmlns:a16="http://schemas.microsoft.com/office/drawing/2014/main" id="{062487CF-9596-4978-B979-3E74D6E08483}"/>
              </a:ext>
            </a:extLst>
          </p:cNvPr>
          <p:cNvSpPr>
            <a:spLocks noGrp="1"/>
          </p:cNvSpPr>
          <p:nvPr>
            <p:ph type="title"/>
          </p:nvPr>
        </p:nvSpPr>
        <p:spPr/>
        <p:txBody>
          <a:bodyPr/>
          <a:lstStyle/>
          <a:p>
            <a:r>
              <a:rPr lang="en-US" dirty="0"/>
              <a:t>Churches Respond</a:t>
            </a:r>
          </a:p>
        </p:txBody>
      </p:sp>
      <p:sp>
        <p:nvSpPr>
          <p:cNvPr id="3" name="Content Placeholder 2">
            <a:extLst>
              <a:ext uri="{FF2B5EF4-FFF2-40B4-BE49-F238E27FC236}">
                <a16:creationId xmlns:a16="http://schemas.microsoft.com/office/drawing/2014/main" id="{D7EB5C67-0B79-D6E3-C0CE-3E28E20B37DD}"/>
              </a:ext>
            </a:extLst>
          </p:cNvPr>
          <p:cNvSpPr>
            <a:spLocks noGrp="1"/>
          </p:cNvSpPr>
          <p:nvPr>
            <p:ph idx="1"/>
          </p:nvPr>
        </p:nvSpPr>
        <p:spPr>
          <a:xfrm>
            <a:off x="617499" y="2219039"/>
            <a:ext cx="6043945" cy="2430221"/>
          </a:xfrm>
        </p:spPr>
        <p:txBody>
          <a:bodyPr vert="horz" lIns="91440" tIns="45720" rIns="91440" bIns="45720" rtlCol="0" anchor="t">
            <a:normAutofit/>
          </a:bodyPr>
          <a:lstStyle/>
          <a:p>
            <a:pPr marL="0" indent="0">
              <a:buNone/>
            </a:pPr>
            <a:r>
              <a:rPr lang="en-US" sz="2400" b="0" i="0" u="none" strike="noStrike" dirty="0">
                <a:solidFill>
                  <a:srgbClr val="003B68"/>
                </a:solidFill>
                <a:latin typeface="Trebuchet MS"/>
                <a:ea typeface="Arial"/>
                <a:cs typeface="Arial"/>
              </a:rPr>
              <a:t>Around the world, </a:t>
            </a:r>
            <a:r>
              <a:rPr lang="en-US" sz="2400" b="1" i="0" u="none" strike="noStrike" dirty="0">
                <a:solidFill>
                  <a:srgbClr val="003B68"/>
                </a:solidFill>
                <a:latin typeface="Trebuchet MS"/>
                <a:ea typeface="Arial"/>
                <a:cs typeface="Arial"/>
              </a:rPr>
              <a:t>churches help their communities get vaccinated </a:t>
            </a:r>
            <a:r>
              <a:rPr lang="en-US" sz="2400" b="0" i="0" u="none" strike="noStrike" dirty="0">
                <a:solidFill>
                  <a:srgbClr val="003B68"/>
                </a:solidFill>
                <a:latin typeface="Trebuchet MS"/>
                <a:ea typeface="Arial"/>
                <a:cs typeface="Arial"/>
              </a:rPr>
              <a:t>and </a:t>
            </a:r>
            <a:r>
              <a:rPr lang="en-US" sz="2400" b="1" i="0" u="none" strike="noStrike" dirty="0">
                <a:solidFill>
                  <a:srgbClr val="003B68"/>
                </a:solidFill>
                <a:latin typeface="Trebuchet MS"/>
                <a:ea typeface="Arial"/>
                <a:cs typeface="Arial"/>
              </a:rPr>
              <a:t>put an end </a:t>
            </a:r>
            <a:r>
              <a:rPr lang="en-US" b="1" dirty="0">
                <a:solidFill>
                  <a:srgbClr val="003B68"/>
                </a:solidFill>
                <a:latin typeface="Trebuchet MS"/>
                <a:ea typeface="Arial"/>
                <a:cs typeface="Arial"/>
              </a:rPr>
              <a:t>to vaccine-preventable diseases</a:t>
            </a:r>
            <a:r>
              <a:rPr lang="en-US" sz="2400" b="0" i="0" u="none" strike="noStrike" dirty="0">
                <a:solidFill>
                  <a:srgbClr val="003B68"/>
                </a:solidFill>
                <a:latin typeface="Trebuchet MS"/>
                <a:ea typeface="Arial"/>
                <a:cs typeface="Arial"/>
              </a:rPr>
              <a:t> like polio and measles for children and adults.</a:t>
            </a:r>
            <a:r>
              <a:rPr lang="en-US" sz="2400" b="0" i="0" dirty="0">
                <a:solidFill>
                  <a:srgbClr val="000000"/>
                </a:solidFill>
                <a:latin typeface="Trebuchet MS"/>
                <a:ea typeface="Arial"/>
                <a:cs typeface="Arial"/>
              </a:rPr>
              <a:t>​</a:t>
            </a:r>
            <a:endParaRPr lang="en-US" dirty="0"/>
          </a:p>
          <a:p>
            <a:pPr lvl="0" algn="l" rtl="0">
              <a:buChar char="•"/>
            </a:pPr>
            <a:endParaRPr lang="en-US" dirty="0">
              <a:solidFill>
                <a:srgbClr val="000000"/>
              </a:solidFill>
              <a:cs typeface="Arial"/>
            </a:endParaRPr>
          </a:p>
        </p:txBody>
      </p:sp>
      <p:sp>
        <p:nvSpPr>
          <p:cNvPr id="5" name="TextBox 4">
            <a:extLst>
              <a:ext uri="{FF2B5EF4-FFF2-40B4-BE49-F238E27FC236}">
                <a16:creationId xmlns:a16="http://schemas.microsoft.com/office/drawing/2014/main" id="{8FC69E87-8231-D087-BB75-E2200CC31DC9}"/>
              </a:ext>
            </a:extLst>
          </p:cNvPr>
          <p:cNvSpPr txBox="1"/>
          <p:nvPr/>
        </p:nvSpPr>
        <p:spPr>
          <a:xfrm>
            <a:off x="7692634" y="6011378"/>
            <a:ext cx="4333423"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i="1" dirty="0">
                <a:solidFill>
                  <a:srgbClr val="003B68"/>
                </a:solidFill>
                <a:latin typeface="Trebuchet MS"/>
              </a:rPr>
              <a:t>A health worker vaccinates a baby at Bishop </a:t>
            </a:r>
            <a:r>
              <a:rPr lang="en-US" sz="1400" i="1" dirty="0" err="1">
                <a:solidFill>
                  <a:srgbClr val="003B68"/>
                </a:solidFill>
                <a:latin typeface="Trebuchet MS"/>
              </a:rPr>
              <a:t>Masereka</a:t>
            </a:r>
            <a:r>
              <a:rPr lang="en-US" sz="1400" i="1" dirty="0">
                <a:solidFill>
                  <a:srgbClr val="003B68"/>
                </a:solidFill>
                <a:latin typeface="Trebuchet MS"/>
              </a:rPr>
              <a:t> Medical Center in Uganda. (Christian Connections for International Health)</a:t>
            </a:r>
          </a:p>
        </p:txBody>
      </p:sp>
      <p:sp>
        <p:nvSpPr>
          <p:cNvPr id="4" name="Content Placeholder 2">
            <a:extLst>
              <a:ext uri="{FF2B5EF4-FFF2-40B4-BE49-F238E27FC236}">
                <a16:creationId xmlns:a16="http://schemas.microsoft.com/office/drawing/2014/main" id="{A6752A81-98BA-502C-CBC2-11A1762F053E}"/>
              </a:ext>
            </a:extLst>
          </p:cNvPr>
          <p:cNvSpPr txBox="1">
            <a:spLocks/>
          </p:cNvSpPr>
          <p:nvPr/>
        </p:nvSpPr>
        <p:spPr>
          <a:xfrm>
            <a:off x="617499" y="3804355"/>
            <a:ext cx="6291301" cy="2430221"/>
          </a:xfrm>
          <a:prstGeom prst="rect">
            <a:avLst/>
          </a:prstGeom>
        </p:spPr>
        <p:txBody>
          <a:bodyPr vert="horz" lIns="91440" tIns="45720" rIns="91440" bIns="45720" rtlCol="0" anchor="t">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29292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29292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29292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29292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29292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3400" dirty="0">
                <a:solidFill>
                  <a:srgbClr val="003B68"/>
                </a:solidFill>
                <a:latin typeface="Trebuchet MS"/>
                <a:cs typeface="Arial"/>
              </a:rPr>
              <a:t>For an interesting look at how the church responded to previous pandemics, read this article from the </a:t>
            </a:r>
            <a:r>
              <a:rPr lang="en-US" sz="3400" dirty="0">
                <a:solidFill>
                  <a:srgbClr val="0070C0"/>
                </a:solidFill>
                <a:latin typeface="Trebuchet MS"/>
                <a:cs typeface="Arial"/>
                <a:hlinkClick r:id="rId4">
                  <a:extLst>
                    <a:ext uri="{A12FA001-AC4F-418D-AE19-62706E023703}">
                      <ahyp:hlinkClr xmlns:ahyp="http://schemas.microsoft.com/office/drawing/2018/hyperlinkcolor" val="tx"/>
                    </a:ext>
                  </a:extLst>
                </a:hlinkClick>
              </a:rPr>
              <a:t>Canadian Centre for Christian Charities</a:t>
            </a:r>
            <a:endParaRPr lang="en-US" sz="3400" dirty="0">
              <a:solidFill>
                <a:srgbClr val="0070C0"/>
              </a:solidFill>
              <a:latin typeface="Trebuchet MS"/>
              <a:cs typeface="Arial"/>
            </a:endParaRPr>
          </a:p>
          <a:p>
            <a:pPr marL="0" indent="0">
              <a:buFont typeface="Arial" panose="020B0604020202020204" pitchFamily="34" charset="0"/>
              <a:buNone/>
            </a:pPr>
            <a:br>
              <a:rPr lang="en-US" dirty="0">
                <a:solidFill>
                  <a:srgbClr val="003B68"/>
                </a:solidFill>
                <a:ea typeface="+mn-lt"/>
                <a:cs typeface="+mn-lt"/>
              </a:rPr>
            </a:br>
            <a:r>
              <a:rPr lang="en-US" sz="1500" dirty="0">
                <a:solidFill>
                  <a:srgbClr val="003B68"/>
                </a:solidFill>
                <a:ea typeface="+mn-lt"/>
                <a:cs typeface="+mn-lt"/>
              </a:rPr>
              <a:t>Available at https://www.cccc.org/news_blogs/john/2021/01/11/how-the-church-responded-to-previous-pandemics/</a:t>
            </a:r>
            <a:endParaRPr lang="en-US" sz="1500" dirty="0">
              <a:solidFill>
                <a:srgbClr val="003B68"/>
              </a:solidFill>
            </a:endParaRPr>
          </a:p>
        </p:txBody>
      </p:sp>
    </p:spTree>
    <p:extLst>
      <p:ext uri="{BB962C8B-B14F-4D97-AF65-F5344CB8AC3E}">
        <p14:creationId xmlns:p14="http://schemas.microsoft.com/office/powerpoint/2010/main" val="38803541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5C8C229-0274-88F2-83EF-32253433F993}"/>
              </a:ext>
            </a:extLst>
          </p:cNvPr>
          <p:cNvSpPr txBox="1"/>
          <p:nvPr/>
        </p:nvSpPr>
        <p:spPr>
          <a:xfrm>
            <a:off x="10271" y="1813173"/>
            <a:ext cx="12181729" cy="32316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0" b="1" dirty="0">
                <a:solidFill>
                  <a:srgbClr val="003B68"/>
                </a:solidFill>
              </a:rPr>
              <a:t>What diseases do vaccines prevent? </a:t>
            </a:r>
          </a:p>
          <a:p>
            <a:pPr algn="ctr"/>
            <a:r>
              <a:rPr lang="en-US" sz="4400" b="1" dirty="0">
                <a:solidFill>
                  <a:srgbClr val="003B68"/>
                </a:solidFill>
              </a:rPr>
              <a:t>Ages birth to 6 years</a:t>
            </a:r>
            <a:endParaRPr lang="en-US" sz="1000" dirty="0"/>
          </a:p>
        </p:txBody>
      </p:sp>
    </p:spTree>
    <p:extLst>
      <p:ext uri="{BB962C8B-B14F-4D97-AF65-F5344CB8AC3E}">
        <p14:creationId xmlns:p14="http://schemas.microsoft.com/office/powerpoint/2010/main" val="32569424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6888D-64EE-FBD8-4A66-E1125A1448F5}"/>
              </a:ext>
            </a:extLst>
          </p:cNvPr>
          <p:cNvSpPr>
            <a:spLocks noGrp="1"/>
          </p:cNvSpPr>
          <p:nvPr>
            <p:ph type="title"/>
          </p:nvPr>
        </p:nvSpPr>
        <p:spPr/>
        <p:txBody>
          <a:bodyPr/>
          <a:lstStyle/>
          <a:p>
            <a:r>
              <a:rPr lang="en-US" dirty="0"/>
              <a:t>Birth to 6 Years Immunization Schedule</a:t>
            </a:r>
          </a:p>
        </p:txBody>
      </p:sp>
      <p:pic>
        <p:nvPicPr>
          <p:cNvPr id="7" name="Picture 6">
            <a:hlinkClick r:id="rId3"/>
            <a:extLst>
              <a:ext uri="{FF2B5EF4-FFF2-40B4-BE49-F238E27FC236}">
                <a16:creationId xmlns:a16="http://schemas.microsoft.com/office/drawing/2014/main" id="{26FACD6A-822C-FE97-B6B2-96E25BB771F9}"/>
              </a:ext>
            </a:extLst>
          </p:cNvPr>
          <p:cNvPicPr>
            <a:picLocks noChangeAspect="1"/>
          </p:cNvPicPr>
          <p:nvPr/>
        </p:nvPicPr>
        <p:blipFill>
          <a:blip r:embed="rId4"/>
          <a:stretch>
            <a:fillRect/>
          </a:stretch>
        </p:blipFill>
        <p:spPr>
          <a:xfrm>
            <a:off x="617500" y="1590675"/>
            <a:ext cx="6869645" cy="5267325"/>
          </a:xfrm>
          <a:prstGeom prst="rect">
            <a:avLst/>
          </a:prstGeom>
        </p:spPr>
      </p:pic>
      <p:sp>
        <p:nvSpPr>
          <p:cNvPr id="8" name="TextBox 7">
            <a:extLst>
              <a:ext uri="{FF2B5EF4-FFF2-40B4-BE49-F238E27FC236}">
                <a16:creationId xmlns:a16="http://schemas.microsoft.com/office/drawing/2014/main" id="{DD7F897F-FF1C-F51F-75B9-DE5BBA9ECE4D}"/>
              </a:ext>
            </a:extLst>
          </p:cNvPr>
          <p:cNvSpPr txBox="1"/>
          <p:nvPr/>
        </p:nvSpPr>
        <p:spPr>
          <a:xfrm>
            <a:off x="8673134" y="5751833"/>
            <a:ext cx="3419475" cy="646331"/>
          </a:xfrm>
          <a:prstGeom prst="rect">
            <a:avLst/>
          </a:prstGeom>
          <a:noFill/>
        </p:spPr>
        <p:txBody>
          <a:bodyPr wrap="square" rtlCol="0">
            <a:spAutoFit/>
          </a:bodyPr>
          <a:lstStyle/>
          <a:p>
            <a:r>
              <a:rPr lang="en-US" i="1" dirty="0">
                <a:solidFill>
                  <a:srgbClr val="0070C0"/>
                </a:solidFill>
              </a:rPr>
              <a:t>Click on the schedule to open the full PDF in web browser.</a:t>
            </a:r>
          </a:p>
        </p:txBody>
      </p:sp>
      <p:sp>
        <p:nvSpPr>
          <p:cNvPr id="9" name="TextBox 8">
            <a:extLst>
              <a:ext uri="{FF2B5EF4-FFF2-40B4-BE49-F238E27FC236}">
                <a16:creationId xmlns:a16="http://schemas.microsoft.com/office/drawing/2014/main" id="{05EB418A-7A62-F05A-8D37-8CE24BF05E5A}"/>
              </a:ext>
            </a:extLst>
          </p:cNvPr>
          <p:cNvSpPr txBox="1"/>
          <p:nvPr/>
        </p:nvSpPr>
        <p:spPr>
          <a:xfrm>
            <a:off x="8155025" y="2644170"/>
            <a:ext cx="3419475" cy="1569660"/>
          </a:xfrm>
          <a:prstGeom prst="rect">
            <a:avLst/>
          </a:prstGeom>
          <a:noFill/>
        </p:spPr>
        <p:txBody>
          <a:bodyPr wrap="square" rtlCol="0">
            <a:spAutoFit/>
          </a:bodyPr>
          <a:lstStyle/>
          <a:p>
            <a:r>
              <a:rPr lang="en-US" sz="3200" b="1" dirty="0">
                <a:solidFill>
                  <a:srgbClr val="003B68"/>
                </a:solidFill>
              </a:rPr>
              <a:t>Why do we want to prevent these diseases?</a:t>
            </a:r>
          </a:p>
        </p:txBody>
      </p:sp>
      <p:pic>
        <p:nvPicPr>
          <p:cNvPr id="10" name="Picture 9" descr="Logo&#10;&#10;Description automatically generated">
            <a:extLst>
              <a:ext uri="{FF2B5EF4-FFF2-40B4-BE49-F238E27FC236}">
                <a16:creationId xmlns:a16="http://schemas.microsoft.com/office/drawing/2014/main" id="{EF3EB6DC-CB67-526E-A6A2-4AC6A72A8752}"/>
              </a:ext>
            </a:extLst>
          </p:cNvPr>
          <p:cNvPicPr>
            <a:picLocks noChangeAspect="1"/>
          </p:cNvPicPr>
          <p:nvPr/>
        </p:nvPicPr>
        <p:blipFill>
          <a:blip r:embed="rId5"/>
          <a:stretch>
            <a:fillRect/>
          </a:stretch>
        </p:blipFill>
        <p:spPr>
          <a:xfrm rot="595582">
            <a:off x="10020709" y="3548817"/>
            <a:ext cx="1559014" cy="1944700"/>
          </a:xfrm>
          <a:prstGeom prst="rect">
            <a:avLst/>
          </a:prstGeom>
        </p:spPr>
      </p:pic>
    </p:spTree>
    <p:extLst>
      <p:ext uri="{BB962C8B-B14F-4D97-AF65-F5344CB8AC3E}">
        <p14:creationId xmlns:p14="http://schemas.microsoft.com/office/powerpoint/2010/main" val="2142633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CD22BB-CBF1-9074-8A59-C4CA1AA946B7}"/>
              </a:ext>
            </a:extLst>
          </p:cNvPr>
          <p:cNvSpPr txBox="1"/>
          <p:nvPr/>
        </p:nvSpPr>
        <p:spPr>
          <a:xfrm>
            <a:off x="-34636" y="1708728"/>
            <a:ext cx="12226634" cy="25660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0" b="1" dirty="0">
                <a:solidFill>
                  <a:srgbClr val="003B68"/>
                </a:solidFill>
              </a:rPr>
              <a:t>3 Main Purposes of Vaccination</a:t>
            </a:r>
          </a:p>
        </p:txBody>
      </p:sp>
    </p:spTree>
    <p:extLst>
      <p:ext uri="{BB962C8B-B14F-4D97-AF65-F5344CB8AC3E}">
        <p14:creationId xmlns:p14="http://schemas.microsoft.com/office/powerpoint/2010/main" val="17313944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8D445-4185-686D-8485-6570A1171494}"/>
              </a:ext>
            </a:extLst>
          </p:cNvPr>
          <p:cNvSpPr>
            <a:spLocks noGrp="1"/>
          </p:cNvSpPr>
          <p:nvPr>
            <p:ph type="title"/>
          </p:nvPr>
        </p:nvSpPr>
        <p:spPr/>
        <p:txBody>
          <a:bodyPr>
            <a:normAutofit/>
          </a:bodyPr>
          <a:lstStyle/>
          <a:p>
            <a:r>
              <a:rPr lang="en-US" dirty="0"/>
              <a:t>Hepatitis B</a:t>
            </a:r>
            <a:br>
              <a:rPr lang="en-US" dirty="0"/>
            </a:br>
            <a:r>
              <a:rPr lang="en-US" sz="2600" dirty="0"/>
              <a:t>A virus that can destroy the liver</a:t>
            </a:r>
          </a:p>
        </p:txBody>
      </p:sp>
      <p:sp>
        <p:nvSpPr>
          <p:cNvPr id="3" name="Content Placeholder 2">
            <a:extLst>
              <a:ext uri="{FF2B5EF4-FFF2-40B4-BE49-F238E27FC236}">
                <a16:creationId xmlns:a16="http://schemas.microsoft.com/office/drawing/2014/main" id="{3052D7FD-21C5-759E-8C10-30CB63BF19CD}"/>
              </a:ext>
            </a:extLst>
          </p:cNvPr>
          <p:cNvSpPr>
            <a:spLocks noGrp="1"/>
          </p:cNvSpPr>
          <p:nvPr>
            <p:ph idx="1"/>
          </p:nvPr>
        </p:nvSpPr>
        <p:spPr>
          <a:xfrm>
            <a:off x="617500" y="1770190"/>
            <a:ext cx="9183726" cy="4573459"/>
          </a:xfrm>
        </p:spPr>
        <p:txBody>
          <a:bodyPr vert="horz" lIns="91440" tIns="45720" rIns="91440" bIns="45720" rtlCol="0" anchor="t">
            <a:normAutofit/>
          </a:bodyPr>
          <a:lstStyle/>
          <a:p>
            <a:pPr lvl="0" algn="l" rtl="0">
              <a:lnSpc>
                <a:spcPct val="110000"/>
              </a:lnSpc>
              <a:buChar char="•"/>
            </a:pPr>
            <a:r>
              <a:rPr lang="en-US" b="1" i="0" u="none" strike="noStrike" dirty="0">
                <a:solidFill>
                  <a:srgbClr val="003B68"/>
                </a:solidFill>
                <a:latin typeface="Trebuchet MS"/>
                <a:ea typeface="Arial"/>
                <a:cs typeface="Arial"/>
              </a:rPr>
              <a:t>Spread:</a:t>
            </a:r>
            <a:r>
              <a:rPr lang="en-US" b="0" i="0" u="none" strike="noStrike" dirty="0">
                <a:solidFill>
                  <a:srgbClr val="003B68"/>
                </a:solidFill>
                <a:latin typeface="Trebuchet MS"/>
                <a:ea typeface="Arial"/>
                <a:cs typeface="Arial"/>
              </a:rPr>
              <a:t> Through contact with blood, saliva, body tissues, or the fluids of an infected person. </a:t>
            </a:r>
          </a:p>
          <a:p>
            <a:pPr lvl="0" algn="l" rtl="0">
              <a:lnSpc>
                <a:spcPct val="110000"/>
              </a:lnSpc>
              <a:buChar char="•"/>
            </a:pPr>
            <a:r>
              <a:rPr lang="en-US" b="1" i="0" u="none" strike="noStrike" dirty="0">
                <a:solidFill>
                  <a:srgbClr val="003B68"/>
                </a:solidFill>
                <a:latin typeface="Trebuchet MS"/>
                <a:ea typeface="Arial"/>
                <a:cs typeface="Arial"/>
              </a:rPr>
              <a:t>Vaccine reactions</a:t>
            </a:r>
            <a:r>
              <a:rPr lang="en-US" b="0" i="0" u="none" strike="noStrike" dirty="0">
                <a:solidFill>
                  <a:srgbClr val="003B68"/>
                </a:solidFill>
                <a:latin typeface="Trebuchet MS"/>
                <a:ea typeface="Arial"/>
                <a:cs typeface="Arial"/>
              </a:rPr>
              <a:t>: If any, tend to be mild, such as soreness at the injection site or slight fever.</a:t>
            </a:r>
            <a:r>
              <a:rPr lang="en-US" b="0" i="0" dirty="0">
                <a:solidFill>
                  <a:srgbClr val="003B68"/>
                </a:solidFill>
                <a:latin typeface="Trebuchet MS"/>
                <a:ea typeface="Arial"/>
                <a:cs typeface="Arial"/>
              </a:rPr>
              <a:t>​</a:t>
            </a:r>
          </a:p>
          <a:p>
            <a:pPr lvl="0" algn="l" rtl="0">
              <a:lnSpc>
                <a:spcPct val="110000"/>
              </a:lnSpc>
              <a:buChar char="•"/>
            </a:pPr>
            <a:r>
              <a:rPr lang="en-US" b="1" i="0" u="none" strike="noStrike" dirty="0">
                <a:solidFill>
                  <a:srgbClr val="003B68"/>
                </a:solidFill>
                <a:latin typeface="Trebuchet MS"/>
                <a:ea typeface="Arial"/>
                <a:cs typeface="Arial"/>
              </a:rPr>
              <a:t>The first dose:</a:t>
            </a:r>
            <a:r>
              <a:rPr lang="en-US" b="0" i="0" u="none" strike="noStrike" dirty="0">
                <a:solidFill>
                  <a:srgbClr val="003B68"/>
                </a:solidFill>
                <a:latin typeface="Trebuchet MS"/>
                <a:ea typeface="Arial"/>
                <a:cs typeface="Arial"/>
              </a:rPr>
              <a:t> This should be given in the delivery center because any exposure to hepatitis B in the newborn period is a medical emergency.</a:t>
            </a:r>
            <a:r>
              <a:rPr lang="en-US" b="0" i="0" dirty="0">
                <a:solidFill>
                  <a:srgbClr val="003B68"/>
                </a:solidFill>
                <a:latin typeface="Trebuchet MS"/>
                <a:ea typeface="Arial"/>
                <a:cs typeface="Arial"/>
              </a:rPr>
              <a:t>​</a:t>
            </a:r>
          </a:p>
          <a:p>
            <a:pPr marL="0" lvl="0" indent="0" algn="l" rtl="0">
              <a:buNone/>
            </a:pPr>
            <a:endParaRPr lang="en-US" sz="1700" dirty="0">
              <a:solidFill>
                <a:srgbClr val="000000"/>
              </a:solidFill>
              <a:cs typeface="Arial"/>
            </a:endParaRPr>
          </a:p>
        </p:txBody>
      </p:sp>
    </p:spTree>
    <p:extLst>
      <p:ext uri="{BB962C8B-B14F-4D97-AF65-F5344CB8AC3E}">
        <p14:creationId xmlns:p14="http://schemas.microsoft.com/office/powerpoint/2010/main" val="40580479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0B00E-E08E-2FF9-DD7C-2ED3D8246E65}"/>
              </a:ext>
            </a:extLst>
          </p:cNvPr>
          <p:cNvSpPr>
            <a:spLocks noGrp="1"/>
          </p:cNvSpPr>
          <p:nvPr>
            <p:ph type="title"/>
          </p:nvPr>
        </p:nvSpPr>
        <p:spPr/>
        <p:txBody>
          <a:bodyPr/>
          <a:lstStyle/>
          <a:p>
            <a:r>
              <a:rPr lang="en-US" dirty="0"/>
              <a:t>Hepatitis B</a:t>
            </a:r>
            <a:br>
              <a:rPr lang="en-US" dirty="0"/>
            </a:br>
            <a:r>
              <a:rPr lang="en-US" sz="2600" dirty="0"/>
              <a:t>A virus that can destroy the liver</a:t>
            </a:r>
            <a:endParaRPr lang="en-US" sz="2600" b="0" dirty="0"/>
          </a:p>
        </p:txBody>
      </p:sp>
      <p:sp>
        <p:nvSpPr>
          <p:cNvPr id="3" name="Content Placeholder 2">
            <a:extLst>
              <a:ext uri="{FF2B5EF4-FFF2-40B4-BE49-F238E27FC236}">
                <a16:creationId xmlns:a16="http://schemas.microsoft.com/office/drawing/2014/main" id="{A5A67F12-86E0-99BE-37B3-2B66F942052F}"/>
              </a:ext>
            </a:extLst>
          </p:cNvPr>
          <p:cNvSpPr>
            <a:spLocks noGrp="1"/>
          </p:cNvSpPr>
          <p:nvPr>
            <p:ph idx="1"/>
          </p:nvPr>
        </p:nvSpPr>
        <p:spPr>
          <a:xfrm>
            <a:off x="586184" y="2104218"/>
            <a:ext cx="6993834" cy="3599316"/>
          </a:xfrm>
        </p:spPr>
        <p:txBody>
          <a:bodyPr vert="horz" lIns="91440" tIns="45720" rIns="91440" bIns="45720" rtlCol="0" anchor="t">
            <a:normAutofit/>
          </a:bodyPr>
          <a:lstStyle/>
          <a:p>
            <a:pPr marL="0" indent="0">
              <a:buNone/>
            </a:pPr>
            <a:r>
              <a:rPr lang="en-US" b="1" dirty="0">
                <a:solidFill>
                  <a:srgbClr val="003B68"/>
                </a:solidFill>
              </a:rPr>
              <a:t>Infants are at special risk because if they become infected from their mothers at birth or during infancy: </a:t>
            </a:r>
            <a:endParaRPr lang="en-US" dirty="0"/>
          </a:p>
          <a:p>
            <a:r>
              <a:rPr lang="en-US" dirty="0">
                <a:solidFill>
                  <a:srgbClr val="003B68"/>
                </a:solidFill>
              </a:rPr>
              <a:t>90% will develop a life-long hepatitis B infection </a:t>
            </a:r>
            <a:endParaRPr lang="en-US" dirty="0"/>
          </a:p>
          <a:p>
            <a:r>
              <a:rPr lang="en-US" dirty="0">
                <a:solidFill>
                  <a:srgbClr val="003B68"/>
                </a:solidFill>
              </a:rPr>
              <a:t>25% of those with this long-term infection will develop liver cancer or liver failure later in life. </a:t>
            </a:r>
            <a:endParaRPr lang="en-US" dirty="0"/>
          </a:p>
        </p:txBody>
      </p:sp>
      <p:pic>
        <p:nvPicPr>
          <p:cNvPr id="4" name="Picture 4" descr="A picture containing person, indoor&#10;&#10;Description automatically generated">
            <a:extLst>
              <a:ext uri="{FF2B5EF4-FFF2-40B4-BE49-F238E27FC236}">
                <a16:creationId xmlns:a16="http://schemas.microsoft.com/office/drawing/2014/main" id="{A9EC8557-F389-6848-6D0A-45DF6A66145C}"/>
              </a:ext>
            </a:extLst>
          </p:cNvPr>
          <p:cNvPicPr>
            <a:picLocks noChangeAspect="1"/>
          </p:cNvPicPr>
          <p:nvPr/>
        </p:nvPicPr>
        <p:blipFill>
          <a:blip r:embed="rId2"/>
          <a:stretch>
            <a:fillRect/>
          </a:stretch>
        </p:blipFill>
        <p:spPr>
          <a:xfrm>
            <a:off x="7580018" y="2041470"/>
            <a:ext cx="4168413" cy="2775059"/>
          </a:xfrm>
          <a:prstGeom prst="rect">
            <a:avLst/>
          </a:prstGeom>
        </p:spPr>
      </p:pic>
      <p:sp>
        <p:nvSpPr>
          <p:cNvPr id="5" name="Content Placeholder 2">
            <a:extLst>
              <a:ext uri="{FF2B5EF4-FFF2-40B4-BE49-F238E27FC236}">
                <a16:creationId xmlns:a16="http://schemas.microsoft.com/office/drawing/2014/main" id="{E0DF0BF7-2B95-17C1-5214-02B2AF984714}"/>
              </a:ext>
            </a:extLst>
          </p:cNvPr>
          <p:cNvSpPr txBox="1">
            <a:spLocks/>
          </p:cNvSpPr>
          <p:nvPr/>
        </p:nvSpPr>
        <p:spPr>
          <a:xfrm>
            <a:off x="1605358" y="5769939"/>
            <a:ext cx="9700817" cy="913425"/>
          </a:xfrm>
          <a:prstGeom prst="rect">
            <a:avLst/>
          </a:prstGeom>
        </p:spPr>
        <p:txBody>
          <a:bodyPr vert="horz" lIns="91440" tIns="45720" rIns="91440" bIns="45720" rtlCol="0" anchor="t">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29292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29292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29292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29292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29292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b="1" dirty="0">
                <a:solidFill>
                  <a:srgbClr val="003B68"/>
                </a:solidFill>
              </a:rPr>
              <a:t>Many adults need hepatitis B vaccine, too</a:t>
            </a:r>
            <a:r>
              <a:rPr lang="en-US" dirty="0">
                <a:solidFill>
                  <a:srgbClr val="003B68"/>
                </a:solidFill>
              </a:rPr>
              <a:t>, because they did not get it when they were children. </a:t>
            </a:r>
          </a:p>
          <a:p>
            <a:pPr marL="0" indent="0">
              <a:lnSpc>
                <a:spcPct val="120000"/>
              </a:lnSpc>
              <a:spcBef>
                <a:spcPts val="0"/>
              </a:spcBef>
              <a:buFont typeface="Arial" panose="020B0604020202020204" pitchFamily="34" charset="0"/>
              <a:buNone/>
            </a:pPr>
            <a:r>
              <a:rPr lang="en-US" dirty="0">
                <a:solidFill>
                  <a:srgbClr val="003B68"/>
                </a:solidFill>
              </a:rPr>
              <a:t>If you are not sure whether you’ve been vaccinated, </a:t>
            </a:r>
            <a:r>
              <a:rPr lang="en-US" i="1" dirty="0">
                <a:solidFill>
                  <a:srgbClr val="003B68"/>
                </a:solidFill>
              </a:rPr>
              <a:t>check with your doctor!</a:t>
            </a:r>
            <a:endParaRPr lang="en-US" i="1" dirty="0"/>
          </a:p>
        </p:txBody>
      </p:sp>
      <p:pic>
        <p:nvPicPr>
          <p:cNvPr id="7" name="Picture 6" descr="A group of yellow stars&#10;&#10;Description automatically generated with low confidence">
            <a:extLst>
              <a:ext uri="{FF2B5EF4-FFF2-40B4-BE49-F238E27FC236}">
                <a16:creationId xmlns:a16="http://schemas.microsoft.com/office/drawing/2014/main" id="{45CADB82-96B7-4BF5-32EF-27BB590F8AA4}"/>
              </a:ext>
            </a:extLst>
          </p:cNvPr>
          <p:cNvPicPr>
            <a:picLocks noChangeAspect="1"/>
          </p:cNvPicPr>
          <p:nvPr/>
        </p:nvPicPr>
        <p:blipFill>
          <a:blip r:embed="rId3"/>
          <a:stretch>
            <a:fillRect/>
          </a:stretch>
        </p:blipFill>
        <p:spPr>
          <a:xfrm>
            <a:off x="568250" y="5579619"/>
            <a:ext cx="983259" cy="983259"/>
          </a:xfrm>
          <a:prstGeom prst="rect">
            <a:avLst/>
          </a:prstGeom>
        </p:spPr>
      </p:pic>
    </p:spTree>
    <p:extLst>
      <p:ext uri="{BB962C8B-B14F-4D97-AF65-F5344CB8AC3E}">
        <p14:creationId xmlns:p14="http://schemas.microsoft.com/office/powerpoint/2010/main" val="375881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7F815-BE8F-49C1-5243-F398AEE2DEC9}"/>
              </a:ext>
            </a:extLst>
          </p:cNvPr>
          <p:cNvSpPr>
            <a:spLocks noGrp="1"/>
          </p:cNvSpPr>
          <p:nvPr>
            <p:ph type="title"/>
          </p:nvPr>
        </p:nvSpPr>
        <p:spPr/>
        <p:txBody>
          <a:bodyPr>
            <a:normAutofit/>
          </a:bodyPr>
          <a:lstStyle/>
          <a:p>
            <a:r>
              <a:rPr lang="en-US" dirty="0"/>
              <a:t>Rotavirus</a:t>
            </a:r>
            <a:br>
              <a:rPr lang="en-US" dirty="0"/>
            </a:br>
            <a:r>
              <a:rPr lang="en-US" sz="2600" dirty="0"/>
              <a:t>A virus that causes severe diarrhea </a:t>
            </a:r>
          </a:p>
        </p:txBody>
      </p:sp>
      <p:sp>
        <p:nvSpPr>
          <p:cNvPr id="3" name="Content Placeholder 2">
            <a:extLst>
              <a:ext uri="{FF2B5EF4-FFF2-40B4-BE49-F238E27FC236}">
                <a16:creationId xmlns:a16="http://schemas.microsoft.com/office/drawing/2014/main" id="{93352621-5479-EA92-30B6-5C60B666CCB7}"/>
              </a:ext>
            </a:extLst>
          </p:cNvPr>
          <p:cNvSpPr>
            <a:spLocks noGrp="1"/>
          </p:cNvSpPr>
          <p:nvPr>
            <p:ph idx="1"/>
          </p:nvPr>
        </p:nvSpPr>
        <p:spPr>
          <a:xfrm>
            <a:off x="617500" y="1770191"/>
            <a:ext cx="7339958" cy="3599316"/>
          </a:xfrm>
        </p:spPr>
        <p:txBody>
          <a:bodyPr vert="horz" lIns="91440" tIns="45720" rIns="91440" bIns="45720" rtlCol="0" anchor="t">
            <a:noAutofit/>
          </a:bodyPr>
          <a:lstStyle/>
          <a:p>
            <a:r>
              <a:rPr lang="en-US" sz="2600" b="1" dirty="0">
                <a:solidFill>
                  <a:srgbClr val="003B68"/>
                </a:solidFill>
                <a:ea typeface="+mn-lt"/>
                <a:cs typeface="+mn-lt"/>
              </a:rPr>
              <a:t>Spread</a:t>
            </a:r>
            <a:r>
              <a:rPr lang="en-US" sz="2600" dirty="0">
                <a:solidFill>
                  <a:srgbClr val="003B68"/>
                </a:solidFill>
                <a:ea typeface="+mn-lt"/>
                <a:cs typeface="+mn-lt"/>
              </a:rPr>
              <a:t>: From other people and surfaces.</a:t>
            </a:r>
            <a:endParaRPr lang="en-US" sz="2600" dirty="0">
              <a:solidFill>
                <a:srgbClr val="003B68"/>
              </a:solidFill>
            </a:endParaRPr>
          </a:p>
          <a:p>
            <a:r>
              <a:rPr lang="en-US" sz="2600" b="1" dirty="0">
                <a:solidFill>
                  <a:srgbClr val="003B68"/>
                </a:solidFill>
                <a:ea typeface="+mn-lt"/>
                <a:cs typeface="+mn-lt"/>
              </a:rPr>
              <a:t>Disease:</a:t>
            </a:r>
            <a:r>
              <a:rPr lang="en-US" sz="2600" dirty="0">
                <a:solidFill>
                  <a:srgbClr val="003B68"/>
                </a:solidFill>
                <a:ea typeface="+mn-lt"/>
                <a:cs typeface="+mn-lt"/>
              </a:rPr>
              <a:t> Rotavirus causes vomiting, diarrhea, and fever. Once ill, infants can quickly become dehydrated. </a:t>
            </a:r>
            <a:r>
              <a:rPr lang="en-US" sz="2600" b="1" dirty="0">
                <a:solidFill>
                  <a:srgbClr val="003B68"/>
                </a:solidFill>
                <a:ea typeface="+mn-lt"/>
                <a:cs typeface="+mn-lt"/>
              </a:rPr>
              <a:t>Before rotavirus vaccine was added </a:t>
            </a:r>
            <a:r>
              <a:rPr lang="en-US" sz="2600" dirty="0">
                <a:solidFill>
                  <a:srgbClr val="003B68"/>
                </a:solidFill>
                <a:ea typeface="+mn-lt"/>
                <a:cs typeface="+mn-lt"/>
              </a:rPr>
              <a:t>to the childhood immunization schedule, </a:t>
            </a:r>
            <a:r>
              <a:rPr lang="en-US" sz="2600" b="1" dirty="0">
                <a:solidFill>
                  <a:srgbClr val="003B68"/>
                </a:solidFill>
                <a:highlight>
                  <a:srgbClr val="FDF3D7"/>
                </a:highlight>
                <a:ea typeface="+mn-lt"/>
                <a:cs typeface="+mn-lt"/>
              </a:rPr>
              <a:t>up to 70,000 children were hospitalized each year </a:t>
            </a:r>
            <a:r>
              <a:rPr lang="en-US" sz="2600" dirty="0">
                <a:solidFill>
                  <a:srgbClr val="003B68"/>
                </a:solidFill>
                <a:ea typeface="+mn-lt"/>
                <a:cs typeface="+mn-lt"/>
              </a:rPr>
              <a:t>in the U.S. due to rotavirus.</a:t>
            </a:r>
          </a:p>
          <a:p>
            <a:r>
              <a:rPr lang="en-US" sz="2600" b="1" dirty="0">
                <a:solidFill>
                  <a:srgbClr val="003B68"/>
                </a:solidFill>
                <a:ea typeface="+mn-lt"/>
                <a:cs typeface="+mn-lt"/>
              </a:rPr>
              <a:t>Vaccine reactions: </a:t>
            </a:r>
            <a:r>
              <a:rPr lang="en-US" sz="2600" dirty="0">
                <a:solidFill>
                  <a:srgbClr val="003B68"/>
                </a:solidFill>
                <a:ea typeface="+mn-lt"/>
                <a:cs typeface="+mn-lt"/>
              </a:rPr>
              <a:t>Rare, mild reactions can include fever and diarrhea.</a:t>
            </a:r>
            <a:endParaRPr lang="en-US" sz="2600" dirty="0">
              <a:solidFill>
                <a:srgbClr val="003B68"/>
              </a:solidFill>
            </a:endParaRPr>
          </a:p>
          <a:p>
            <a:endParaRPr lang="en-US" dirty="0"/>
          </a:p>
        </p:txBody>
      </p:sp>
      <p:pic>
        <p:nvPicPr>
          <p:cNvPr id="1026" name="Picture 2">
            <a:extLst>
              <a:ext uri="{FF2B5EF4-FFF2-40B4-BE49-F238E27FC236}">
                <a16:creationId xmlns:a16="http://schemas.microsoft.com/office/drawing/2014/main" id="{5691F2A4-21DA-7864-0A10-C48208E80B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8486" y="1770191"/>
            <a:ext cx="2825750" cy="423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80236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C1795-CFB5-7293-C642-6AA423C96A6C}"/>
              </a:ext>
            </a:extLst>
          </p:cNvPr>
          <p:cNvSpPr>
            <a:spLocks noGrp="1"/>
          </p:cNvSpPr>
          <p:nvPr>
            <p:ph type="title"/>
          </p:nvPr>
        </p:nvSpPr>
        <p:spPr/>
        <p:txBody>
          <a:bodyPr>
            <a:normAutofit/>
          </a:bodyPr>
          <a:lstStyle/>
          <a:p>
            <a:r>
              <a:rPr lang="en-US" dirty="0"/>
              <a:t>Haemophilus influenzae type b (Hib)</a:t>
            </a:r>
            <a:br>
              <a:rPr lang="en-US" dirty="0"/>
            </a:br>
            <a:r>
              <a:rPr lang="en-US" sz="2700" dirty="0"/>
              <a:t>It used to be the #1 bacteria to cause meningitis.</a:t>
            </a:r>
          </a:p>
        </p:txBody>
      </p:sp>
      <p:sp>
        <p:nvSpPr>
          <p:cNvPr id="3" name="Content Placeholder 2">
            <a:extLst>
              <a:ext uri="{FF2B5EF4-FFF2-40B4-BE49-F238E27FC236}">
                <a16:creationId xmlns:a16="http://schemas.microsoft.com/office/drawing/2014/main" id="{93A93275-4B8F-0715-7092-69D0AA81CA2A}"/>
              </a:ext>
            </a:extLst>
          </p:cNvPr>
          <p:cNvSpPr>
            <a:spLocks noGrp="1"/>
          </p:cNvSpPr>
          <p:nvPr>
            <p:ph idx="1"/>
          </p:nvPr>
        </p:nvSpPr>
        <p:spPr>
          <a:xfrm>
            <a:off x="617500" y="1770190"/>
            <a:ext cx="6109871" cy="4695923"/>
          </a:xfrm>
        </p:spPr>
        <p:txBody>
          <a:bodyPr vert="horz" lIns="91440" tIns="45720" rIns="91440" bIns="45720" rtlCol="0" anchor="t">
            <a:normAutofit lnSpcReduction="10000"/>
          </a:bodyPr>
          <a:lstStyle/>
          <a:p>
            <a:r>
              <a:rPr lang="en-US" b="1" dirty="0">
                <a:solidFill>
                  <a:srgbClr val="003B68"/>
                </a:solidFill>
                <a:ea typeface="+mn-lt"/>
                <a:cs typeface="+mn-lt"/>
              </a:rPr>
              <a:t>Spread: </a:t>
            </a:r>
            <a:r>
              <a:rPr lang="en-US" dirty="0">
                <a:solidFill>
                  <a:srgbClr val="003B68"/>
                </a:solidFill>
                <a:ea typeface="+mn-lt"/>
                <a:cs typeface="+mn-lt"/>
              </a:rPr>
              <a:t>Through coughing or from contact with an infected person’s saliva.</a:t>
            </a:r>
            <a:endParaRPr lang="en-US" dirty="0">
              <a:solidFill>
                <a:srgbClr val="003B68"/>
              </a:solidFill>
            </a:endParaRPr>
          </a:p>
          <a:p>
            <a:r>
              <a:rPr lang="en-US" b="1" dirty="0">
                <a:solidFill>
                  <a:srgbClr val="003B68"/>
                </a:solidFill>
                <a:ea typeface="+mn-lt"/>
                <a:cs typeface="+mn-lt"/>
              </a:rPr>
              <a:t>Disease:</a:t>
            </a:r>
            <a:r>
              <a:rPr lang="en-US" dirty="0">
                <a:solidFill>
                  <a:srgbClr val="003B68"/>
                </a:solidFill>
                <a:ea typeface="+mn-lt"/>
                <a:cs typeface="+mn-lt"/>
              </a:rPr>
              <a:t> Hib causes severe infections of the brain, throat, and blood. Meningitis is an inflamed lining of the brain and spinal cord.</a:t>
            </a:r>
          </a:p>
          <a:p>
            <a:r>
              <a:rPr lang="en-US" b="1" dirty="0">
                <a:solidFill>
                  <a:srgbClr val="003B68"/>
                </a:solidFill>
                <a:ea typeface="+mn-lt"/>
                <a:cs typeface="+mn-lt"/>
              </a:rPr>
              <a:t>The disease is </a:t>
            </a:r>
            <a:r>
              <a:rPr lang="en-US" b="1" dirty="0">
                <a:solidFill>
                  <a:srgbClr val="003B68"/>
                </a:solidFill>
                <a:highlight>
                  <a:srgbClr val="FDF3D7"/>
                </a:highlight>
                <a:ea typeface="+mn-lt"/>
                <a:cs typeface="+mn-lt"/>
              </a:rPr>
              <a:t>extremely serious</a:t>
            </a:r>
            <a:r>
              <a:rPr lang="en-US" b="1" dirty="0">
                <a:solidFill>
                  <a:srgbClr val="003B68"/>
                </a:solidFill>
                <a:ea typeface="+mn-lt"/>
                <a:cs typeface="+mn-lt"/>
              </a:rPr>
              <a:t>:</a:t>
            </a:r>
            <a:endParaRPr lang="en-US" dirty="0">
              <a:solidFill>
                <a:srgbClr val="003B68"/>
              </a:solidFill>
            </a:endParaRPr>
          </a:p>
          <a:p>
            <a:pPr lvl="1"/>
            <a:r>
              <a:rPr lang="en-US" sz="2200" dirty="0">
                <a:solidFill>
                  <a:srgbClr val="003B68"/>
                </a:solidFill>
                <a:ea typeface="+mn-lt"/>
                <a:cs typeface="+mn-lt"/>
              </a:rPr>
              <a:t>Fatal in 5% of patients </a:t>
            </a:r>
            <a:endParaRPr lang="en-US" sz="2200" dirty="0">
              <a:solidFill>
                <a:srgbClr val="003B68"/>
              </a:solidFill>
            </a:endParaRPr>
          </a:p>
          <a:p>
            <a:pPr lvl="1"/>
            <a:r>
              <a:rPr lang="en-US" sz="2200" dirty="0">
                <a:solidFill>
                  <a:srgbClr val="003B68"/>
                </a:solidFill>
                <a:ea typeface="+mn-lt"/>
                <a:cs typeface="+mn-lt"/>
              </a:rPr>
              <a:t>Causes brain damage in 10% to 30% of survivors</a:t>
            </a:r>
            <a:endParaRPr lang="en-US" sz="2200" dirty="0">
              <a:solidFill>
                <a:srgbClr val="003B68"/>
              </a:solidFill>
            </a:endParaRPr>
          </a:p>
          <a:p>
            <a:r>
              <a:rPr lang="en-US" b="1" dirty="0">
                <a:solidFill>
                  <a:srgbClr val="003B68"/>
                </a:solidFill>
                <a:ea typeface="+mn-lt"/>
                <a:cs typeface="+mn-lt"/>
              </a:rPr>
              <a:t>Vaccine reactions</a:t>
            </a:r>
            <a:r>
              <a:rPr lang="en-US" dirty="0">
                <a:solidFill>
                  <a:srgbClr val="003B68"/>
                </a:solidFill>
                <a:ea typeface="+mn-lt"/>
                <a:cs typeface="+mn-lt"/>
              </a:rPr>
              <a:t>: This can cause soreness at the injection site. It is not associated with serious side effects.</a:t>
            </a:r>
            <a:endParaRPr lang="en-US" dirty="0">
              <a:solidFill>
                <a:srgbClr val="003B68"/>
              </a:solidFill>
            </a:endParaRPr>
          </a:p>
          <a:p>
            <a:endParaRPr lang="en-US" dirty="0"/>
          </a:p>
        </p:txBody>
      </p:sp>
      <p:pic>
        <p:nvPicPr>
          <p:cNvPr id="2050" name="Picture 2">
            <a:extLst>
              <a:ext uri="{FF2B5EF4-FFF2-40B4-BE49-F238E27FC236}">
                <a16:creationId xmlns:a16="http://schemas.microsoft.com/office/drawing/2014/main" id="{52E52C8D-4CA9-AA84-B9F6-DE4A138EA5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9756" y="2846613"/>
            <a:ext cx="4882244" cy="32548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yellow wire in the shape of a brain&#10;&#10;Description automatically generated with low confidence">
            <a:extLst>
              <a:ext uri="{FF2B5EF4-FFF2-40B4-BE49-F238E27FC236}">
                <a16:creationId xmlns:a16="http://schemas.microsoft.com/office/drawing/2014/main" id="{A55943E7-487B-8DBB-B5DF-E7DC6466B87D}"/>
              </a:ext>
            </a:extLst>
          </p:cNvPr>
          <p:cNvPicPr>
            <a:picLocks noChangeAspect="1"/>
          </p:cNvPicPr>
          <p:nvPr/>
        </p:nvPicPr>
        <p:blipFill>
          <a:blip r:embed="rId4"/>
          <a:stretch>
            <a:fillRect/>
          </a:stretch>
        </p:blipFill>
        <p:spPr>
          <a:xfrm>
            <a:off x="6651171" y="2324100"/>
            <a:ext cx="2383971" cy="2383971"/>
          </a:xfrm>
          <a:prstGeom prst="rect">
            <a:avLst/>
          </a:prstGeom>
        </p:spPr>
      </p:pic>
    </p:spTree>
    <p:extLst>
      <p:ext uri="{BB962C8B-B14F-4D97-AF65-F5344CB8AC3E}">
        <p14:creationId xmlns:p14="http://schemas.microsoft.com/office/powerpoint/2010/main" val="22440054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3FBC7-A15F-C1F2-C30C-7607C265EB55}"/>
              </a:ext>
            </a:extLst>
          </p:cNvPr>
          <p:cNvSpPr>
            <a:spLocks noGrp="1"/>
          </p:cNvSpPr>
          <p:nvPr>
            <p:ph type="title"/>
          </p:nvPr>
        </p:nvSpPr>
        <p:spPr/>
        <p:txBody>
          <a:bodyPr>
            <a:normAutofit/>
          </a:bodyPr>
          <a:lstStyle/>
          <a:p>
            <a:r>
              <a:rPr lang="en-US" dirty="0"/>
              <a:t>Pneumococcus</a:t>
            </a:r>
            <a:br>
              <a:rPr lang="en-US" dirty="0"/>
            </a:br>
            <a:r>
              <a:rPr lang="en-US" sz="2400" dirty="0"/>
              <a:t>A bacteria that causes problems for young &amp; old </a:t>
            </a:r>
          </a:p>
        </p:txBody>
      </p:sp>
      <p:sp>
        <p:nvSpPr>
          <p:cNvPr id="3" name="Content Placeholder 2">
            <a:extLst>
              <a:ext uri="{FF2B5EF4-FFF2-40B4-BE49-F238E27FC236}">
                <a16:creationId xmlns:a16="http://schemas.microsoft.com/office/drawing/2014/main" id="{E0FB3F48-A8C8-C334-8A6F-7A3441757334}"/>
              </a:ext>
            </a:extLst>
          </p:cNvPr>
          <p:cNvSpPr>
            <a:spLocks noGrp="1"/>
          </p:cNvSpPr>
          <p:nvPr>
            <p:ph idx="1"/>
          </p:nvPr>
        </p:nvSpPr>
        <p:spPr>
          <a:xfrm>
            <a:off x="617499" y="1770191"/>
            <a:ext cx="7926426" cy="4344859"/>
          </a:xfrm>
        </p:spPr>
        <p:txBody>
          <a:bodyPr vert="horz" lIns="91440" tIns="45720" rIns="91440" bIns="45720" rtlCol="0" anchor="t">
            <a:noAutofit/>
          </a:bodyPr>
          <a:lstStyle/>
          <a:p>
            <a:r>
              <a:rPr lang="en-US" b="1" dirty="0">
                <a:solidFill>
                  <a:srgbClr val="003B68"/>
                </a:solidFill>
                <a:ea typeface="+mn-lt"/>
                <a:cs typeface="+mn-lt"/>
              </a:rPr>
              <a:t>Spread: </a:t>
            </a:r>
            <a:r>
              <a:rPr lang="en-US" dirty="0">
                <a:solidFill>
                  <a:srgbClr val="003B68"/>
                </a:solidFill>
                <a:ea typeface="+mn-lt"/>
                <a:cs typeface="+mn-lt"/>
              </a:rPr>
              <a:t>People have the bacteria in their nose or throat, which spreads to others through direct contact with airway fluids.</a:t>
            </a:r>
            <a:endParaRPr lang="en-US" dirty="0">
              <a:solidFill>
                <a:srgbClr val="003B68"/>
              </a:solidFill>
            </a:endParaRPr>
          </a:p>
          <a:p>
            <a:r>
              <a:rPr lang="en-US" b="1" dirty="0">
                <a:solidFill>
                  <a:srgbClr val="003B68"/>
                </a:solidFill>
                <a:ea typeface="+mn-lt"/>
                <a:cs typeface="+mn-lt"/>
              </a:rPr>
              <a:t>Disease:</a:t>
            </a:r>
            <a:r>
              <a:rPr lang="en-US" dirty="0">
                <a:solidFill>
                  <a:srgbClr val="003B68"/>
                </a:solidFill>
                <a:ea typeface="+mn-lt"/>
                <a:cs typeface="+mn-lt"/>
              </a:rPr>
              <a:t> Prior to the use of this vaccine, each year in the U.S. pneumococcal disease caused: </a:t>
            </a:r>
            <a:endParaRPr lang="en-US" dirty="0">
              <a:solidFill>
                <a:srgbClr val="003B68"/>
              </a:solidFill>
            </a:endParaRPr>
          </a:p>
          <a:p>
            <a:pPr lvl="1"/>
            <a:r>
              <a:rPr lang="en-US" dirty="0">
                <a:solidFill>
                  <a:srgbClr val="003B68"/>
                </a:solidFill>
                <a:ea typeface="+mn-lt"/>
                <a:cs typeface="+mn-lt"/>
              </a:rPr>
              <a:t>5 million ear infections</a:t>
            </a:r>
            <a:endParaRPr lang="en-US" dirty="0">
              <a:solidFill>
                <a:srgbClr val="003B68"/>
              </a:solidFill>
            </a:endParaRPr>
          </a:p>
          <a:p>
            <a:pPr lvl="1"/>
            <a:r>
              <a:rPr lang="en-US" dirty="0">
                <a:solidFill>
                  <a:srgbClr val="003B68"/>
                </a:solidFill>
                <a:ea typeface="+mn-lt"/>
                <a:cs typeface="+mn-lt"/>
              </a:rPr>
              <a:t>13,000 blood infections</a:t>
            </a:r>
            <a:endParaRPr lang="en-US" dirty="0">
              <a:solidFill>
                <a:srgbClr val="003B68"/>
              </a:solidFill>
            </a:endParaRPr>
          </a:p>
          <a:p>
            <a:pPr lvl="1"/>
            <a:r>
              <a:rPr lang="en-US" dirty="0">
                <a:solidFill>
                  <a:srgbClr val="003B68"/>
                </a:solidFill>
                <a:ea typeface="+mn-lt"/>
                <a:cs typeface="+mn-lt"/>
              </a:rPr>
              <a:t>700 cases of meningitis</a:t>
            </a:r>
            <a:endParaRPr lang="en-US" dirty="0">
              <a:solidFill>
                <a:srgbClr val="003B68"/>
              </a:solidFill>
            </a:endParaRPr>
          </a:p>
          <a:p>
            <a:pPr lvl="1"/>
            <a:r>
              <a:rPr lang="en-US" dirty="0">
                <a:solidFill>
                  <a:srgbClr val="003B68"/>
                </a:solidFill>
                <a:ea typeface="+mn-lt"/>
                <a:cs typeface="+mn-lt"/>
              </a:rPr>
              <a:t>200 deaths </a:t>
            </a:r>
            <a:endParaRPr lang="en-US" dirty="0">
              <a:solidFill>
                <a:srgbClr val="003B68"/>
              </a:solidFill>
            </a:endParaRPr>
          </a:p>
          <a:p>
            <a:r>
              <a:rPr lang="en-US" b="1" dirty="0">
                <a:solidFill>
                  <a:srgbClr val="003B68"/>
                </a:solidFill>
                <a:ea typeface="+mn-lt"/>
                <a:cs typeface="+mn-lt"/>
              </a:rPr>
              <a:t>Vaccine reactions:</a:t>
            </a:r>
            <a:r>
              <a:rPr lang="en-US" dirty="0">
                <a:solidFill>
                  <a:srgbClr val="003B68"/>
                </a:solidFill>
                <a:ea typeface="+mn-lt"/>
                <a:cs typeface="+mn-lt"/>
              </a:rPr>
              <a:t> This vaccine can cause soreness at the injection site and low-grade fever.</a:t>
            </a:r>
          </a:p>
        </p:txBody>
      </p:sp>
      <p:pic>
        <p:nvPicPr>
          <p:cNvPr id="3074" name="Picture 2">
            <a:extLst>
              <a:ext uri="{FF2B5EF4-FFF2-40B4-BE49-F238E27FC236}">
                <a16:creationId xmlns:a16="http://schemas.microsoft.com/office/drawing/2014/main" id="{E9928DEB-54B9-44A3-CB3C-B3E7900604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6475" y="1770191"/>
            <a:ext cx="3069771" cy="46046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group of yellow stars&#10;&#10;Description automatically generated with low confidence">
            <a:extLst>
              <a:ext uri="{FF2B5EF4-FFF2-40B4-BE49-F238E27FC236}">
                <a16:creationId xmlns:a16="http://schemas.microsoft.com/office/drawing/2014/main" id="{1A866B59-0C05-0262-A8BC-508B723CD40B}"/>
              </a:ext>
            </a:extLst>
          </p:cNvPr>
          <p:cNvPicPr>
            <a:picLocks noChangeAspect="1"/>
          </p:cNvPicPr>
          <p:nvPr/>
        </p:nvPicPr>
        <p:blipFill>
          <a:blip r:embed="rId4"/>
          <a:stretch>
            <a:fillRect/>
          </a:stretch>
        </p:blipFill>
        <p:spPr>
          <a:xfrm>
            <a:off x="306844" y="5772148"/>
            <a:ext cx="983259" cy="983259"/>
          </a:xfrm>
          <a:prstGeom prst="rect">
            <a:avLst/>
          </a:prstGeom>
        </p:spPr>
      </p:pic>
      <p:sp>
        <p:nvSpPr>
          <p:cNvPr id="5" name="Content Placeholder 2">
            <a:extLst>
              <a:ext uri="{FF2B5EF4-FFF2-40B4-BE49-F238E27FC236}">
                <a16:creationId xmlns:a16="http://schemas.microsoft.com/office/drawing/2014/main" id="{5413E4F5-A98C-75A5-859F-1BA5B10BFC4F}"/>
              </a:ext>
            </a:extLst>
          </p:cNvPr>
          <p:cNvSpPr txBox="1">
            <a:spLocks/>
          </p:cNvSpPr>
          <p:nvPr/>
        </p:nvSpPr>
        <p:spPr>
          <a:xfrm>
            <a:off x="1366378" y="5896336"/>
            <a:ext cx="6920297" cy="73488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29292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29292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29292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29292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29292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buFont typeface="Arial" panose="020B0604020202020204" pitchFamily="34" charset="0"/>
              <a:buNone/>
            </a:pPr>
            <a:r>
              <a:rPr lang="en-US" sz="2000" b="1" dirty="0">
                <a:solidFill>
                  <a:srgbClr val="003B68"/>
                </a:solidFill>
                <a:ea typeface="+mn-lt"/>
                <a:cs typeface="+mn-lt"/>
              </a:rPr>
              <a:t>Bonus! </a:t>
            </a:r>
            <a:r>
              <a:rPr lang="en-US" sz="2000" dirty="0">
                <a:solidFill>
                  <a:srgbClr val="003B68"/>
                </a:solidFill>
                <a:ea typeface="+mn-lt"/>
                <a:cs typeface="+mn-lt"/>
              </a:rPr>
              <a:t>When children receive this vaccine, they don’t spread pneumococcus to grandparents.</a:t>
            </a:r>
            <a:endParaRPr lang="en-US" dirty="0"/>
          </a:p>
        </p:txBody>
      </p:sp>
    </p:spTree>
    <p:extLst>
      <p:ext uri="{BB962C8B-B14F-4D97-AF65-F5344CB8AC3E}">
        <p14:creationId xmlns:p14="http://schemas.microsoft.com/office/powerpoint/2010/main" val="2768043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E5C43-7452-C655-308E-61D870DB0A2B}"/>
              </a:ext>
            </a:extLst>
          </p:cNvPr>
          <p:cNvSpPr>
            <a:spLocks noGrp="1"/>
          </p:cNvSpPr>
          <p:nvPr>
            <p:ph type="title"/>
          </p:nvPr>
        </p:nvSpPr>
        <p:spPr/>
        <p:txBody>
          <a:bodyPr>
            <a:normAutofit/>
          </a:bodyPr>
          <a:lstStyle/>
          <a:p>
            <a:r>
              <a:rPr lang="en-US" dirty="0"/>
              <a:t>Polio</a:t>
            </a:r>
            <a:br>
              <a:rPr lang="en-US" dirty="0"/>
            </a:br>
            <a:r>
              <a:rPr lang="en-US" sz="2400" dirty="0"/>
              <a:t>A virus that causes paralysis and limb "withering"</a:t>
            </a:r>
          </a:p>
        </p:txBody>
      </p:sp>
      <p:sp>
        <p:nvSpPr>
          <p:cNvPr id="3" name="Content Placeholder 2">
            <a:extLst>
              <a:ext uri="{FF2B5EF4-FFF2-40B4-BE49-F238E27FC236}">
                <a16:creationId xmlns:a16="http://schemas.microsoft.com/office/drawing/2014/main" id="{D39F7711-DC0A-A40C-98A9-F207A839A42C}"/>
              </a:ext>
            </a:extLst>
          </p:cNvPr>
          <p:cNvSpPr>
            <a:spLocks noGrp="1"/>
          </p:cNvSpPr>
          <p:nvPr>
            <p:ph idx="1"/>
          </p:nvPr>
        </p:nvSpPr>
        <p:spPr/>
        <p:txBody>
          <a:bodyPr vert="horz" lIns="91440" tIns="45720" rIns="91440" bIns="45720" rtlCol="0" anchor="t">
            <a:noAutofit/>
          </a:bodyPr>
          <a:lstStyle/>
          <a:p>
            <a:pPr algn="l">
              <a:buChar char="•"/>
            </a:pPr>
            <a:r>
              <a:rPr lang="en-US" b="1" i="0" dirty="0">
                <a:solidFill>
                  <a:srgbClr val="003B68"/>
                </a:solidFill>
                <a:latin typeface="Trebuchet MS"/>
                <a:ea typeface="var(--font-family-body)"/>
                <a:cs typeface="var(--font-family-body)"/>
              </a:rPr>
              <a:t>Spread:</a:t>
            </a:r>
            <a:r>
              <a:rPr lang="en-US" b="0" i="0" dirty="0">
                <a:solidFill>
                  <a:srgbClr val="003B68"/>
                </a:solidFill>
                <a:latin typeface="Trebuchet MS"/>
                <a:ea typeface="var(--font-family-body)"/>
                <a:cs typeface="var(--font-family-body)"/>
              </a:rPr>
              <a:t> When the feces of an infected person gets into the mouth of another person through contaminated water or food.</a:t>
            </a:r>
          </a:p>
          <a:p>
            <a:pPr algn="l">
              <a:buChar char="•"/>
            </a:pPr>
            <a:r>
              <a:rPr lang="en-US" b="1" i="0" dirty="0">
                <a:solidFill>
                  <a:srgbClr val="003B68"/>
                </a:solidFill>
                <a:latin typeface="Trebuchet MS"/>
                <a:ea typeface="var(--font-family-body)"/>
                <a:cs typeface="var(--font-family-body)"/>
              </a:rPr>
              <a:t>Disease</a:t>
            </a:r>
            <a:r>
              <a:rPr lang="en-US" b="0" i="0" dirty="0">
                <a:solidFill>
                  <a:srgbClr val="003B68"/>
                </a:solidFill>
                <a:latin typeface="Trebuchet MS"/>
                <a:ea typeface="var(--font-family-body)"/>
                <a:cs typeface="var(--font-family-body)"/>
              </a:rPr>
              <a:t>: Polio virus can spread to the nervous system and cause short- or long-term paralysis. </a:t>
            </a:r>
          </a:p>
          <a:p>
            <a:pPr algn="l">
              <a:buChar char="•"/>
            </a:pPr>
            <a:r>
              <a:rPr lang="en-US" b="1" i="0" dirty="0">
                <a:solidFill>
                  <a:srgbClr val="003B68"/>
                </a:solidFill>
                <a:latin typeface="Trebuchet MS"/>
                <a:ea typeface="var(--font-family-body)"/>
                <a:cs typeface="var(--font-family-body)"/>
              </a:rPr>
              <a:t>Vaccine reactions</a:t>
            </a:r>
            <a:r>
              <a:rPr lang="en-US" b="0" i="0" dirty="0">
                <a:solidFill>
                  <a:srgbClr val="003B68"/>
                </a:solidFill>
                <a:latin typeface="Trebuchet MS"/>
                <a:ea typeface="var(--font-family-body)"/>
                <a:cs typeface="var(--font-family-body)"/>
              </a:rPr>
              <a:t>: </a:t>
            </a:r>
            <a:r>
              <a:rPr lang="en-US" dirty="0">
                <a:solidFill>
                  <a:srgbClr val="003B68"/>
                </a:solidFill>
                <a:latin typeface="Trebuchet MS"/>
                <a:ea typeface="var(--font-family-body)"/>
                <a:cs typeface="var(--font-family-body)"/>
              </a:rPr>
              <a:t>May</a:t>
            </a:r>
            <a:r>
              <a:rPr lang="en-US" b="0" i="0" dirty="0">
                <a:solidFill>
                  <a:srgbClr val="003B68"/>
                </a:solidFill>
                <a:latin typeface="Trebuchet MS"/>
                <a:ea typeface="var(--font-family-body)"/>
                <a:cs typeface="var(--font-family-body)"/>
              </a:rPr>
              <a:t> cause soreness where it was injected. It is not associated with serious side effects.</a:t>
            </a:r>
            <a:endParaRPr lang="en-US" dirty="0">
              <a:solidFill>
                <a:srgbClr val="003B68"/>
              </a:solidFill>
              <a:latin typeface="Trebuchet MS"/>
            </a:endParaRPr>
          </a:p>
        </p:txBody>
      </p:sp>
      <p:pic>
        <p:nvPicPr>
          <p:cNvPr id="5" name="Picture 4" descr="A person sitting in a wheelchair&#10;&#10;Description automatically generated with medium confidence">
            <a:extLst>
              <a:ext uri="{FF2B5EF4-FFF2-40B4-BE49-F238E27FC236}">
                <a16:creationId xmlns:a16="http://schemas.microsoft.com/office/drawing/2014/main" id="{38BBC441-8550-4518-C4C2-6A3962A6AF79}"/>
              </a:ext>
            </a:extLst>
          </p:cNvPr>
          <p:cNvPicPr>
            <a:picLocks noChangeAspect="1"/>
          </p:cNvPicPr>
          <p:nvPr/>
        </p:nvPicPr>
        <p:blipFill>
          <a:blip r:embed="rId3"/>
          <a:stretch>
            <a:fillRect/>
          </a:stretch>
        </p:blipFill>
        <p:spPr>
          <a:xfrm>
            <a:off x="2307770" y="3984172"/>
            <a:ext cx="6403521" cy="6403521"/>
          </a:xfrm>
          <a:prstGeom prst="rect">
            <a:avLst/>
          </a:prstGeom>
        </p:spPr>
      </p:pic>
    </p:spTree>
    <p:extLst>
      <p:ext uri="{BB962C8B-B14F-4D97-AF65-F5344CB8AC3E}">
        <p14:creationId xmlns:p14="http://schemas.microsoft.com/office/powerpoint/2010/main" val="35781007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09BF3-3347-8D85-18D3-63A080BF42A4}"/>
              </a:ext>
            </a:extLst>
          </p:cNvPr>
          <p:cNvSpPr>
            <a:spLocks noGrp="1"/>
          </p:cNvSpPr>
          <p:nvPr>
            <p:ph type="title"/>
          </p:nvPr>
        </p:nvSpPr>
        <p:spPr/>
        <p:txBody>
          <a:bodyPr/>
          <a:lstStyle/>
          <a:p>
            <a:r>
              <a:rPr lang="en-US" dirty="0"/>
              <a:t>Polio</a:t>
            </a:r>
            <a:br>
              <a:rPr lang="en-US" dirty="0"/>
            </a:br>
            <a:r>
              <a:rPr lang="en-US" sz="2400" dirty="0"/>
              <a:t>A virus that causes paralysis and limb "withering"</a:t>
            </a:r>
            <a:endParaRPr lang="en-US" sz="2400" b="0" dirty="0"/>
          </a:p>
        </p:txBody>
      </p:sp>
      <p:sp>
        <p:nvSpPr>
          <p:cNvPr id="3" name="Content Placeholder 2">
            <a:extLst>
              <a:ext uri="{FF2B5EF4-FFF2-40B4-BE49-F238E27FC236}">
                <a16:creationId xmlns:a16="http://schemas.microsoft.com/office/drawing/2014/main" id="{1A8B5B5D-7EC6-2A1E-DBDE-14E47751044A}"/>
              </a:ext>
            </a:extLst>
          </p:cNvPr>
          <p:cNvSpPr>
            <a:spLocks noGrp="1"/>
          </p:cNvSpPr>
          <p:nvPr>
            <p:ph idx="1"/>
          </p:nvPr>
        </p:nvSpPr>
        <p:spPr>
          <a:xfrm>
            <a:off x="586184" y="2104218"/>
            <a:ext cx="4916601" cy="3599316"/>
          </a:xfrm>
        </p:spPr>
        <p:txBody>
          <a:bodyPr vert="horz" lIns="91440" tIns="45720" rIns="91440" bIns="45720" rtlCol="0" anchor="t">
            <a:normAutofit lnSpcReduction="10000"/>
          </a:bodyPr>
          <a:lstStyle/>
          <a:p>
            <a:pPr marL="0" indent="0">
              <a:buNone/>
            </a:pPr>
            <a:r>
              <a:rPr lang="en-US" b="1" dirty="0">
                <a:solidFill>
                  <a:srgbClr val="003B68"/>
                </a:solidFill>
                <a:ea typeface="+mn-lt"/>
                <a:cs typeface="+mn-lt"/>
              </a:rPr>
              <a:t>Eradicate polio!</a:t>
            </a:r>
            <a:r>
              <a:rPr lang="en-US" dirty="0">
                <a:solidFill>
                  <a:srgbClr val="003B68"/>
                </a:solidFill>
                <a:ea typeface="+mn-lt"/>
                <a:cs typeface="+mn-lt"/>
              </a:rPr>
              <a:t> </a:t>
            </a:r>
          </a:p>
          <a:p>
            <a:pPr marL="0" indent="0">
              <a:buNone/>
            </a:pPr>
            <a:r>
              <a:rPr lang="en-US" dirty="0">
                <a:solidFill>
                  <a:srgbClr val="003B68"/>
                </a:solidFill>
                <a:ea typeface="+mn-lt"/>
                <a:cs typeface="+mn-lt"/>
              </a:rPr>
              <a:t>Polio was eliminated from the United States in 1979; however, on a few occasions, cases have been identified in this country.</a:t>
            </a:r>
          </a:p>
          <a:p>
            <a:pPr marL="0" indent="0">
              <a:buNone/>
            </a:pPr>
            <a:r>
              <a:rPr lang="en-US" dirty="0">
                <a:solidFill>
                  <a:srgbClr val="003B68"/>
                </a:solidFill>
                <a:ea typeface="+mn-lt"/>
                <a:cs typeface="+mn-lt"/>
              </a:rPr>
              <a:t>The world is trying to </a:t>
            </a:r>
            <a:r>
              <a:rPr lang="en-US" i="1" dirty="0">
                <a:solidFill>
                  <a:srgbClr val="003B68"/>
                </a:solidFill>
                <a:ea typeface="+mn-lt"/>
                <a:cs typeface="+mn-lt"/>
              </a:rPr>
              <a:t>eradicate polio forever </a:t>
            </a:r>
            <a:r>
              <a:rPr lang="en-US" dirty="0">
                <a:solidFill>
                  <a:srgbClr val="003B68"/>
                </a:solidFill>
                <a:ea typeface="+mn-lt"/>
                <a:cs typeface="+mn-lt"/>
              </a:rPr>
              <a:t>as we did with smallpox. </a:t>
            </a:r>
          </a:p>
          <a:p>
            <a:pPr marL="0" indent="0">
              <a:buNone/>
            </a:pPr>
            <a:r>
              <a:rPr lang="en-US" dirty="0">
                <a:solidFill>
                  <a:srgbClr val="003B68"/>
                </a:solidFill>
                <a:ea typeface="+mn-lt"/>
                <a:cs typeface="+mn-lt"/>
              </a:rPr>
              <a:t>Vaccinating your child is a key way to help reach this goal. </a:t>
            </a:r>
            <a:endParaRPr lang="en-US" dirty="0"/>
          </a:p>
        </p:txBody>
      </p:sp>
      <p:pic>
        <p:nvPicPr>
          <p:cNvPr id="4" name="Picture 4" descr="Graphical user interface, text, application, chat or text message&#10;&#10;Description automatically generated">
            <a:extLst>
              <a:ext uri="{FF2B5EF4-FFF2-40B4-BE49-F238E27FC236}">
                <a16:creationId xmlns:a16="http://schemas.microsoft.com/office/drawing/2014/main" id="{3E7C6C7E-1462-85BC-2EE1-3F24F3C6FFFA}"/>
              </a:ext>
            </a:extLst>
          </p:cNvPr>
          <p:cNvPicPr>
            <a:picLocks noChangeAspect="1"/>
          </p:cNvPicPr>
          <p:nvPr/>
        </p:nvPicPr>
        <p:blipFill>
          <a:blip r:embed="rId2"/>
          <a:stretch>
            <a:fillRect/>
          </a:stretch>
        </p:blipFill>
        <p:spPr>
          <a:xfrm>
            <a:off x="5715000" y="3804038"/>
            <a:ext cx="6357258" cy="2877598"/>
          </a:xfrm>
          <a:prstGeom prst="rect">
            <a:avLst/>
          </a:prstGeom>
        </p:spPr>
      </p:pic>
      <p:pic>
        <p:nvPicPr>
          <p:cNvPr id="6" name="Picture 5" descr="A blue and white airplane&#10;&#10;Description automatically generated with medium confidence">
            <a:extLst>
              <a:ext uri="{FF2B5EF4-FFF2-40B4-BE49-F238E27FC236}">
                <a16:creationId xmlns:a16="http://schemas.microsoft.com/office/drawing/2014/main" id="{56313F62-AE27-0BDF-3818-14762DC830A1}"/>
              </a:ext>
            </a:extLst>
          </p:cNvPr>
          <p:cNvPicPr>
            <a:picLocks noChangeAspect="1"/>
          </p:cNvPicPr>
          <p:nvPr/>
        </p:nvPicPr>
        <p:blipFill>
          <a:blip r:embed="rId3"/>
          <a:stretch>
            <a:fillRect/>
          </a:stretch>
        </p:blipFill>
        <p:spPr>
          <a:xfrm rot="20930520">
            <a:off x="5290458" y="988963"/>
            <a:ext cx="3448458" cy="3448458"/>
          </a:xfrm>
          <a:prstGeom prst="rect">
            <a:avLst/>
          </a:prstGeom>
        </p:spPr>
      </p:pic>
      <p:pic>
        <p:nvPicPr>
          <p:cNvPr id="4098" name="Picture 2" descr="Trivia Night to End Polio Now | Rotary Club of Batavia">
            <a:extLst>
              <a:ext uri="{FF2B5EF4-FFF2-40B4-BE49-F238E27FC236}">
                <a16:creationId xmlns:a16="http://schemas.microsoft.com/office/drawing/2014/main" id="{06CD30D6-623F-D15D-77A3-4330E73254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79432" y="1766612"/>
            <a:ext cx="2026384" cy="2574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1451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C128E95-8732-841A-64D6-CAC9604F53E2}"/>
              </a:ext>
            </a:extLst>
          </p:cNvPr>
          <p:cNvSpPr txBox="1"/>
          <p:nvPr/>
        </p:nvSpPr>
        <p:spPr>
          <a:xfrm>
            <a:off x="0" y="1813173"/>
            <a:ext cx="12191998" cy="32316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0" b="1" dirty="0">
                <a:solidFill>
                  <a:srgbClr val="003B68"/>
                </a:solidFill>
              </a:rPr>
              <a:t>What diseases can vaccines prevent? </a:t>
            </a:r>
          </a:p>
          <a:p>
            <a:pPr algn="ctr"/>
            <a:r>
              <a:rPr lang="en-US" sz="4400" b="1" dirty="0">
                <a:solidFill>
                  <a:srgbClr val="003B68"/>
                </a:solidFill>
              </a:rPr>
              <a:t>Ages 7-18 years</a:t>
            </a:r>
            <a:endParaRPr lang="en-US" sz="4400" dirty="0"/>
          </a:p>
        </p:txBody>
      </p:sp>
    </p:spTree>
    <p:extLst>
      <p:ext uri="{BB962C8B-B14F-4D97-AF65-F5344CB8AC3E}">
        <p14:creationId xmlns:p14="http://schemas.microsoft.com/office/powerpoint/2010/main" val="4543413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6888D-64EE-FBD8-4A66-E1125A1448F5}"/>
              </a:ext>
            </a:extLst>
          </p:cNvPr>
          <p:cNvSpPr>
            <a:spLocks noGrp="1"/>
          </p:cNvSpPr>
          <p:nvPr>
            <p:ph type="title"/>
          </p:nvPr>
        </p:nvSpPr>
        <p:spPr/>
        <p:txBody>
          <a:bodyPr/>
          <a:lstStyle/>
          <a:p>
            <a:r>
              <a:rPr lang="en-US" dirty="0"/>
              <a:t>7 to 18 Years Immunization Schedule</a:t>
            </a:r>
          </a:p>
        </p:txBody>
      </p:sp>
      <p:sp>
        <p:nvSpPr>
          <p:cNvPr id="8" name="TextBox 7">
            <a:extLst>
              <a:ext uri="{FF2B5EF4-FFF2-40B4-BE49-F238E27FC236}">
                <a16:creationId xmlns:a16="http://schemas.microsoft.com/office/drawing/2014/main" id="{DD7F897F-FF1C-F51F-75B9-DE5BBA9ECE4D}"/>
              </a:ext>
            </a:extLst>
          </p:cNvPr>
          <p:cNvSpPr txBox="1"/>
          <p:nvPr/>
        </p:nvSpPr>
        <p:spPr>
          <a:xfrm>
            <a:off x="8772525" y="6124396"/>
            <a:ext cx="3419475" cy="646331"/>
          </a:xfrm>
          <a:prstGeom prst="rect">
            <a:avLst/>
          </a:prstGeom>
          <a:noFill/>
        </p:spPr>
        <p:txBody>
          <a:bodyPr wrap="square" rtlCol="0">
            <a:spAutoFit/>
          </a:bodyPr>
          <a:lstStyle/>
          <a:p>
            <a:r>
              <a:rPr lang="en-US" i="1" dirty="0">
                <a:solidFill>
                  <a:srgbClr val="0070C0"/>
                </a:solidFill>
              </a:rPr>
              <a:t>Click on the schedule to open the full PDF in web browser.</a:t>
            </a:r>
          </a:p>
        </p:txBody>
      </p:sp>
      <p:sp>
        <p:nvSpPr>
          <p:cNvPr id="9" name="TextBox 8">
            <a:extLst>
              <a:ext uri="{FF2B5EF4-FFF2-40B4-BE49-F238E27FC236}">
                <a16:creationId xmlns:a16="http://schemas.microsoft.com/office/drawing/2014/main" id="{05EB418A-7A62-F05A-8D37-8CE24BF05E5A}"/>
              </a:ext>
            </a:extLst>
          </p:cNvPr>
          <p:cNvSpPr txBox="1"/>
          <p:nvPr/>
        </p:nvSpPr>
        <p:spPr>
          <a:xfrm>
            <a:off x="8155025" y="2644170"/>
            <a:ext cx="3419475" cy="1569660"/>
          </a:xfrm>
          <a:prstGeom prst="rect">
            <a:avLst/>
          </a:prstGeom>
          <a:noFill/>
        </p:spPr>
        <p:txBody>
          <a:bodyPr wrap="square" rtlCol="0">
            <a:spAutoFit/>
          </a:bodyPr>
          <a:lstStyle/>
          <a:p>
            <a:r>
              <a:rPr lang="en-US" sz="3200" b="1" dirty="0">
                <a:solidFill>
                  <a:srgbClr val="003B68"/>
                </a:solidFill>
              </a:rPr>
              <a:t>Why do we want to prevent these diseases?</a:t>
            </a:r>
          </a:p>
        </p:txBody>
      </p:sp>
      <p:pic>
        <p:nvPicPr>
          <p:cNvPr id="10" name="Picture 9" descr="Logo&#10;&#10;Description automatically generated">
            <a:extLst>
              <a:ext uri="{FF2B5EF4-FFF2-40B4-BE49-F238E27FC236}">
                <a16:creationId xmlns:a16="http://schemas.microsoft.com/office/drawing/2014/main" id="{EF3EB6DC-CB67-526E-A6A2-4AC6A72A8752}"/>
              </a:ext>
            </a:extLst>
          </p:cNvPr>
          <p:cNvPicPr>
            <a:picLocks noChangeAspect="1"/>
          </p:cNvPicPr>
          <p:nvPr/>
        </p:nvPicPr>
        <p:blipFill>
          <a:blip r:embed="rId3"/>
          <a:stretch>
            <a:fillRect/>
          </a:stretch>
        </p:blipFill>
        <p:spPr>
          <a:xfrm rot="595582">
            <a:off x="10020709" y="3548817"/>
            <a:ext cx="1559014" cy="1944700"/>
          </a:xfrm>
          <a:prstGeom prst="rect">
            <a:avLst/>
          </a:prstGeom>
        </p:spPr>
      </p:pic>
      <p:pic>
        <p:nvPicPr>
          <p:cNvPr id="6" name="Picture 5">
            <a:hlinkClick r:id="rId4"/>
            <a:extLst>
              <a:ext uri="{FF2B5EF4-FFF2-40B4-BE49-F238E27FC236}">
                <a16:creationId xmlns:a16="http://schemas.microsoft.com/office/drawing/2014/main" id="{6CC96271-AD83-B5A9-C82F-44AADB70F54F}"/>
              </a:ext>
            </a:extLst>
          </p:cNvPr>
          <p:cNvPicPr>
            <a:picLocks noChangeAspect="1"/>
          </p:cNvPicPr>
          <p:nvPr/>
        </p:nvPicPr>
        <p:blipFill>
          <a:blip r:embed="rId5"/>
          <a:stretch>
            <a:fillRect/>
          </a:stretch>
        </p:blipFill>
        <p:spPr>
          <a:xfrm>
            <a:off x="669786" y="1257299"/>
            <a:ext cx="7323533" cy="5581650"/>
          </a:xfrm>
          <a:prstGeom prst="rect">
            <a:avLst/>
          </a:prstGeom>
        </p:spPr>
      </p:pic>
    </p:spTree>
    <p:extLst>
      <p:ext uri="{BB962C8B-B14F-4D97-AF65-F5344CB8AC3E}">
        <p14:creationId xmlns:p14="http://schemas.microsoft.com/office/powerpoint/2010/main" val="2741302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E36E6-21AD-445D-E964-1328F83E5ADB}"/>
              </a:ext>
            </a:extLst>
          </p:cNvPr>
          <p:cNvSpPr>
            <a:spLocks noGrp="1"/>
          </p:cNvSpPr>
          <p:nvPr>
            <p:ph type="title"/>
          </p:nvPr>
        </p:nvSpPr>
        <p:spPr/>
        <p:txBody>
          <a:bodyPr>
            <a:normAutofit/>
          </a:bodyPr>
          <a:lstStyle/>
          <a:p>
            <a:r>
              <a:rPr lang="en-US" dirty="0"/>
              <a:t>Pertussis </a:t>
            </a:r>
            <a:r>
              <a:rPr lang="en-US" sz="2400" dirty="0"/>
              <a:t>(In the Tdap vaccine)</a:t>
            </a:r>
            <a:br>
              <a:rPr lang="en-US" sz="2200" dirty="0"/>
            </a:br>
            <a:r>
              <a:rPr lang="en-US" sz="2400" dirty="0"/>
              <a:t>Also known as Whooping Cough</a:t>
            </a:r>
          </a:p>
        </p:txBody>
      </p:sp>
      <p:sp>
        <p:nvSpPr>
          <p:cNvPr id="3" name="Content Placeholder 2">
            <a:extLst>
              <a:ext uri="{FF2B5EF4-FFF2-40B4-BE49-F238E27FC236}">
                <a16:creationId xmlns:a16="http://schemas.microsoft.com/office/drawing/2014/main" id="{6A344CA7-ECF7-2663-0E10-E62C2BE52A78}"/>
              </a:ext>
            </a:extLst>
          </p:cNvPr>
          <p:cNvSpPr>
            <a:spLocks noGrp="1"/>
          </p:cNvSpPr>
          <p:nvPr>
            <p:ph idx="1"/>
          </p:nvPr>
        </p:nvSpPr>
        <p:spPr>
          <a:xfrm>
            <a:off x="617499" y="1770191"/>
            <a:ext cx="7851587" cy="3599316"/>
          </a:xfrm>
        </p:spPr>
        <p:txBody>
          <a:bodyPr vert="horz" lIns="91440" tIns="45720" rIns="91440" bIns="45720" rtlCol="0" anchor="t">
            <a:noAutofit/>
          </a:bodyPr>
          <a:lstStyle/>
          <a:p>
            <a:pPr marL="342900" indent="-342900"/>
            <a:r>
              <a:rPr lang="en-US" b="1" dirty="0">
                <a:solidFill>
                  <a:srgbClr val="003B68"/>
                </a:solidFill>
                <a:ea typeface="+mn-lt"/>
                <a:cs typeface="+mn-lt"/>
              </a:rPr>
              <a:t>Spread:</a:t>
            </a:r>
            <a:r>
              <a:rPr lang="en-US" dirty="0">
                <a:solidFill>
                  <a:srgbClr val="003B68"/>
                </a:solidFill>
                <a:ea typeface="+mn-lt"/>
                <a:cs typeface="+mn-lt"/>
              </a:rPr>
              <a:t> </a:t>
            </a:r>
            <a:r>
              <a:rPr lang="en-US" sz="2400" dirty="0">
                <a:solidFill>
                  <a:srgbClr val="003B68"/>
                </a:solidFill>
                <a:ea typeface="+mn-lt"/>
                <a:cs typeface="+mn-lt"/>
              </a:rPr>
              <a:t>Droplets produced during coughing or sneezing carry the bacteria to others</a:t>
            </a:r>
            <a:r>
              <a:rPr lang="en-US" dirty="0">
                <a:solidFill>
                  <a:srgbClr val="003B68"/>
                </a:solidFill>
                <a:ea typeface="+mn-lt"/>
                <a:cs typeface="+mn-lt"/>
              </a:rPr>
              <a:t> nearby.</a:t>
            </a:r>
            <a:r>
              <a:rPr lang="en-US" sz="2400" dirty="0">
                <a:solidFill>
                  <a:srgbClr val="003B68"/>
                </a:solidFill>
                <a:ea typeface="+mn-lt"/>
                <a:cs typeface="+mn-lt"/>
              </a:rPr>
              <a:t> </a:t>
            </a:r>
            <a:r>
              <a:rPr lang="en-US" sz="2400" b="1" dirty="0">
                <a:solidFill>
                  <a:srgbClr val="003B68"/>
                </a:solidFill>
                <a:highlight>
                  <a:srgbClr val="FDF3D7"/>
                </a:highlight>
                <a:ea typeface="+mn-lt"/>
                <a:cs typeface="+mn-lt"/>
              </a:rPr>
              <a:t>Many infants who get pertussis are infected by older siblings, parents, or caregivers </a:t>
            </a:r>
            <a:r>
              <a:rPr lang="en-US" sz="2400" dirty="0">
                <a:solidFill>
                  <a:srgbClr val="003B68"/>
                </a:solidFill>
                <a:ea typeface="+mn-lt"/>
                <a:cs typeface="+mn-lt"/>
              </a:rPr>
              <a:t>who might not even known they have the disease.</a:t>
            </a:r>
            <a:endParaRPr lang="en-US" sz="2400" dirty="0">
              <a:solidFill>
                <a:srgbClr val="003B68"/>
              </a:solidFill>
            </a:endParaRPr>
          </a:p>
          <a:p>
            <a:pPr marL="342900" indent="-342900"/>
            <a:r>
              <a:rPr lang="en-US" b="1" dirty="0">
                <a:solidFill>
                  <a:srgbClr val="003B68"/>
                </a:solidFill>
                <a:ea typeface="+mn-lt"/>
                <a:cs typeface="+mn-lt"/>
              </a:rPr>
              <a:t>Disease:</a:t>
            </a:r>
            <a:r>
              <a:rPr lang="en-US" dirty="0">
                <a:solidFill>
                  <a:srgbClr val="003B68"/>
                </a:solidFill>
                <a:ea typeface="+mn-lt"/>
                <a:cs typeface="+mn-lt"/>
              </a:rPr>
              <a:t> After a week or two of 'cold' symptoms, the person may have…</a:t>
            </a:r>
            <a:endParaRPr lang="en-US" dirty="0">
              <a:solidFill>
                <a:srgbClr val="003B68"/>
              </a:solidFill>
            </a:endParaRPr>
          </a:p>
          <a:p>
            <a:pPr marL="971550" lvl="1" indent="-285750">
              <a:buFont typeface="Arial"/>
              <a:buChar char="•"/>
            </a:pPr>
            <a:r>
              <a:rPr lang="en-US" sz="1800" dirty="0">
                <a:solidFill>
                  <a:srgbClr val="003B68"/>
                </a:solidFill>
                <a:ea typeface="+mn-lt"/>
                <a:cs typeface="+mn-lt"/>
              </a:rPr>
              <a:t>Fits of many, rapid coughs followed by a high-pitched “whoop” sound</a:t>
            </a:r>
            <a:endParaRPr lang="en-US" sz="1800" dirty="0">
              <a:solidFill>
                <a:srgbClr val="003B68"/>
              </a:solidFill>
            </a:endParaRPr>
          </a:p>
          <a:p>
            <a:pPr marL="971550" lvl="1" indent="-285750">
              <a:buFont typeface="Arial"/>
              <a:buChar char="•"/>
            </a:pPr>
            <a:r>
              <a:rPr lang="en-US" sz="1800" dirty="0">
                <a:solidFill>
                  <a:srgbClr val="003B68"/>
                </a:solidFill>
                <a:ea typeface="+mn-lt"/>
                <a:cs typeface="+mn-lt"/>
              </a:rPr>
              <a:t>Throwing up during or after coughing fits</a:t>
            </a:r>
            <a:endParaRPr lang="en-US" sz="1800" dirty="0">
              <a:solidFill>
                <a:srgbClr val="003B68"/>
              </a:solidFill>
            </a:endParaRPr>
          </a:p>
          <a:p>
            <a:pPr marL="971550" lvl="1" indent="-285750">
              <a:buFont typeface="Arial"/>
              <a:buChar char="•"/>
            </a:pPr>
            <a:r>
              <a:rPr lang="en-US" sz="1800" dirty="0">
                <a:solidFill>
                  <a:srgbClr val="003B68"/>
                </a:solidFill>
                <a:ea typeface="+mn-lt"/>
                <a:cs typeface="+mn-lt"/>
              </a:rPr>
              <a:t>Feeling very tired after coughing fits</a:t>
            </a:r>
            <a:endParaRPr lang="en-US" sz="1800" dirty="0">
              <a:solidFill>
                <a:srgbClr val="003B68"/>
              </a:solidFill>
            </a:endParaRPr>
          </a:p>
          <a:p>
            <a:pPr>
              <a:buFont typeface="Arial"/>
              <a:buChar char="•"/>
            </a:pPr>
            <a:r>
              <a:rPr lang="en-US" b="1" dirty="0">
                <a:solidFill>
                  <a:srgbClr val="003B68"/>
                </a:solidFill>
                <a:ea typeface="+mn-lt"/>
                <a:cs typeface="+mn-lt"/>
              </a:rPr>
              <a:t>Vaccine reactions</a:t>
            </a:r>
            <a:r>
              <a:rPr lang="en-US" dirty="0">
                <a:solidFill>
                  <a:srgbClr val="003B68"/>
                </a:solidFill>
                <a:ea typeface="+mn-lt"/>
                <a:cs typeface="+mn-lt"/>
              </a:rPr>
              <a:t>: Redness, swelling, pain, and tenderness at the injection site is most common. Some people get body-ache, fatigue, or even a fever.</a:t>
            </a:r>
            <a:endParaRPr lang="en-US" dirty="0">
              <a:solidFill>
                <a:srgbClr val="003B68"/>
              </a:solidFill>
            </a:endParaRPr>
          </a:p>
        </p:txBody>
      </p:sp>
      <p:pic>
        <p:nvPicPr>
          <p:cNvPr id="8" name="Picture 4" descr="A person holding a baby&#10;&#10;Description automatically generated">
            <a:extLst>
              <a:ext uri="{FF2B5EF4-FFF2-40B4-BE49-F238E27FC236}">
                <a16:creationId xmlns:a16="http://schemas.microsoft.com/office/drawing/2014/main" id="{CEB09BA7-86CE-4FC2-AE49-19F3B93D8BDD}"/>
              </a:ext>
            </a:extLst>
          </p:cNvPr>
          <p:cNvPicPr>
            <a:picLocks noChangeAspect="1"/>
          </p:cNvPicPr>
          <p:nvPr/>
        </p:nvPicPr>
        <p:blipFill>
          <a:blip r:embed="rId3"/>
          <a:stretch>
            <a:fillRect/>
          </a:stretch>
        </p:blipFill>
        <p:spPr>
          <a:xfrm>
            <a:off x="8825248" y="1838619"/>
            <a:ext cx="3366752" cy="2238081"/>
          </a:xfrm>
          <a:prstGeom prst="rect">
            <a:avLst/>
          </a:prstGeom>
        </p:spPr>
      </p:pic>
    </p:spTree>
    <p:extLst>
      <p:ext uri="{BB962C8B-B14F-4D97-AF65-F5344CB8AC3E}">
        <p14:creationId xmlns:p14="http://schemas.microsoft.com/office/powerpoint/2010/main" val="9770289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1589D-76CD-748B-B7BF-DA80A361D53B}"/>
              </a:ext>
            </a:extLst>
          </p:cNvPr>
          <p:cNvSpPr>
            <a:spLocks noGrp="1"/>
          </p:cNvSpPr>
          <p:nvPr>
            <p:ph type="title"/>
          </p:nvPr>
        </p:nvSpPr>
        <p:spPr/>
        <p:txBody>
          <a:bodyPr>
            <a:normAutofit fontScale="90000"/>
          </a:bodyPr>
          <a:lstStyle/>
          <a:p>
            <a:r>
              <a:rPr lang="en-US" dirty="0"/>
              <a:t>#1 Vaccines help protect the health and life of those who get vaccinated.</a:t>
            </a:r>
          </a:p>
        </p:txBody>
      </p:sp>
      <p:pic>
        <p:nvPicPr>
          <p:cNvPr id="4" name="Picture 4">
            <a:extLst>
              <a:ext uri="{FF2B5EF4-FFF2-40B4-BE49-F238E27FC236}">
                <a16:creationId xmlns:a16="http://schemas.microsoft.com/office/drawing/2014/main" id="{65EBA194-60E8-B0EA-05F0-A8F38922BB45}"/>
              </a:ext>
            </a:extLst>
          </p:cNvPr>
          <p:cNvPicPr>
            <a:picLocks noGrp="1" noChangeAspect="1"/>
          </p:cNvPicPr>
          <p:nvPr>
            <p:ph idx="1"/>
          </p:nvPr>
        </p:nvPicPr>
        <p:blipFill rotWithShape="1">
          <a:blip r:embed="rId2"/>
          <a:srcRect l="7566" r="11513"/>
          <a:stretch/>
        </p:blipFill>
        <p:spPr>
          <a:xfrm>
            <a:off x="760054" y="2555282"/>
            <a:ext cx="2838984" cy="3149044"/>
          </a:xfrm>
        </p:spPr>
      </p:pic>
      <p:pic>
        <p:nvPicPr>
          <p:cNvPr id="5" name="Picture 5" descr="A picture containing person, floor, indoor, child&#10;&#10;Description automatically generated">
            <a:extLst>
              <a:ext uri="{FF2B5EF4-FFF2-40B4-BE49-F238E27FC236}">
                <a16:creationId xmlns:a16="http://schemas.microsoft.com/office/drawing/2014/main" id="{27076BB6-148C-F065-7CD4-C84479A1830D}"/>
              </a:ext>
            </a:extLst>
          </p:cNvPr>
          <p:cNvPicPr>
            <a:picLocks noChangeAspect="1"/>
          </p:cNvPicPr>
          <p:nvPr/>
        </p:nvPicPr>
        <p:blipFill rotWithShape="1">
          <a:blip r:embed="rId3"/>
          <a:srcRect l="-405" t="16579" r="8097" b="17494"/>
          <a:stretch/>
        </p:blipFill>
        <p:spPr>
          <a:xfrm>
            <a:off x="4327601" y="2560783"/>
            <a:ext cx="2886143" cy="3158064"/>
          </a:xfrm>
          <a:prstGeom prst="rect">
            <a:avLst/>
          </a:prstGeom>
        </p:spPr>
      </p:pic>
      <p:pic>
        <p:nvPicPr>
          <p:cNvPr id="6" name="Picture 6" descr="A picture containing person, indoor, bed&#10;&#10;Description automatically generated">
            <a:extLst>
              <a:ext uri="{FF2B5EF4-FFF2-40B4-BE49-F238E27FC236}">
                <a16:creationId xmlns:a16="http://schemas.microsoft.com/office/drawing/2014/main" id="{0555ABB1-78FF-AD47-905A-FF5F5FC99042}"/>
              </a:ext>
            </a:extLst>
          </p:cNvPr>
          <p:cNvPicPr>
            <a:picLocks noChangeAspect="1"/>
          </p:cNvPicPr>
          <p:nvPr/>
        </p:nvPicPr>
        <p:blipFill rotWithShape="1">
          <a:blip r:embed="rId4"/>
          <a:srcRect l="15165" t="173" r="24302" b="554"/>
          <a:stretch/>
        </p:blipFill>
        <p:spPr>
          <a:xfrm>
            <a:off x="8022146" y="2560783"/>
            <a:ext cx="2887897" cy="3147007"/>
          </a:xfrm>
          <a:prstGeom prst="rect">
            <a:avLst/>
          </a:prstGeom>
        </p:spPr>
      </p:pic>
    </p:spTree>
    <p:extLst>
      <p:ext uri="{BB962C8B-B14F-4D97-AF65-F5344CB8AC3E}">
        <p14:creationId xmlns:p14="http://schemas.microsoft.com/office/powerpoint/2010/main" val="20706832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664F1-A7F7-8041-525B-C5295AA8C2D8}"/>
              </a:ext>
            </a:extLst>
          </p:cNvPr>
          <p:cNvSpPr>
            <a:spLocks noGrp="1"/>
          </p:cNvSpPr>
          <p:nvPr>
            <p:ph type="title"/>
          </p:nvPr>
        </p:nvSpPr>
        <p:spPr/>
        <p:txBody>
          <a:bodyPr>
            <a:normAutofit/>
          </a:bodyPr>
          <a:lstStyle/>
          <a:p>
            <a:r>
              <a:rPr lang="en-US" dirty="0"/>
              <a:t>Pertussis </a:t>
            </a:r>
            <a:r>
              <a:rPr lang="en-US" sz="2400" dirty="0"/>
              <a:t>(In the Tdap vaccine)</a:t>
            </a:r>
            <a:br>
              <a:rPr lang="en-US" sz="4000" dirty="0"/>
            </a:br>
            <a:r>
              <a:rPr lang="en-US" sz="2700" dirty="0"/>
              <a:t>Also known as Whooping Cough</a:t>
            </a:r>
          </a:p>
        </p:txBody>
      </p:sp>
      <p:sp>
        <p:nvSpPr>
          <p:cNvPr id="3" name="Content Placeholder 2">
            <a:extLst>
              <a:ext uri="{FF2B5EF4-FFF2-40B4-BE49-F238E27FC236}">
                <a16:creationId xmlns:a16="http://schemas.microsoft.com/office/drawing/2014/main" id="{EA57C43E-0698-36D8-8992-BC307E566D95}"/>
              </a:ext>
            </a:extLst>
          </p:cNvPr>
          <p:cNvSpPr>
            <a:spLocks noGrp="1"/>
          </p:cNvSpPr>
          <p:nvPr>
            <p:ph idx="1"/>
          </p:nvPr>
        </p:nvSpPr>
        <p:spPr/>
        <p:txBody>
          <a:bodyPr vert="horz" lIns="91440" tIns="45720" rIns="91440" bIns="45720" rtlCol="0" anchor="t">
            <a:normAutofit/>
          </a:bodyPr>
          <a:lstStyle/>
          <a:p>
            <a:pPr>
              <a:buFont typeface="Arial,Sans-Serif" panose="020B0604020202020204" pitchFamily="34" charset="0"/>
            </a:pPr>
            <a:r>
              <a:rPr lang="en-US" b="1" dirty="0">
                <a:solidFill>
                  <a:srgbClr val="003B68"/>
                </a:solidFill>
              </a:rPr>
              <a:t>Disease complications: </a:t>
            </a:r>
            <a:r>
              <a:rPr lang="en-US" dirty="0">
                <a:solidFill>
                  <a:srgbClr val="003B68"/>
                </a:solidFill>
              </a:rPr>
              <a:t>Teens and adults often have complications that are unpleasant, but </a:t>
            </a:r>
            <a:r>
              <a:rPr lang="en-US" dirty="0">
                <a:solidFill>
                  <a:srgbClr val="003B68"/>
                </a:solidFill>
                <a:highlight>
                  <a:srgbClr val="FDF3D7"/>
                </a:highlight>
              </a:rPr>
              <a:t>infants and young children are</a:t>
            </a:r>
            <a:r>
              <a:rPr lang="en-US" b="1" dirty="0">
                <a:solidFill>
                  <a:srgbClr val="003B68"/>
                </a:solidFill>
                <a:highlight>
                  <a:srgbClr val="FDF3D7"/>
                </a:highlight>
              </a:rPr>
              <a:t> in danger</a:t>
            </a:r>
            <a:r>
              <a:rPr lang="en-US" dirty="0">
                <a:solidFill>
                  <a:srgbClr val="003B68"/>
                </a:solidFill>
                <a:highlight>
                  <a:srgbClr val="FDF3D7"/>
                </a:highlight>
              </a:rPr>
              <a:t>. </a:t>
            </a:r>
          </a:p>
          <a:p>
            <a:pPr marL="971550" lvl="1" indent="-285750">
              <a:buFont typeface="Arial,Sans-Serif" panose="020B0604020202020204" pitchFamily="34" charset="0"/>
            </a:pPr>
            <a:r>
              <a:rPr lang="en-US" b="1" dirty="0">
                <a:solidFill>
                  <a:srgbClr val="0070C0"/>
                </a:solidFill>
              </a:rPr>
              <a:t>1 out of 4 (23%) get lung infection</a:t>
            </a:r>
          </a:p>
          <a:p>
            <a:pPr marL="971550" lvl="1" indent="-285750">
              <a:buFont typeface="Arial,Sans-Serif" panose="020B0604020202020204" pitchFamily="34" charset="0"/>
            </a:pPr>
            <a:r>
              <a:rPr lang="en-US" b="1" dirty="0">
                <a:solidFill>
                  <a:srgbClr val="0070C0"/>
                </a:solidFill>
              </a:rPr>
              <a:t>1 out of 100 (1.1%) will have convulsions </a:t>
            </a:r>
          </a:p>
          <a:p>
            <a:pPr marL="971550" lvl="1" indent="-285750">
              <a:buFont typeface="Arial,Sans-Serif" panose="020B0604020202020204" pitchFamily="34" charset="0"/>
            </a:pPr>
            <a:r>
              <a:rPr lang="en-US" b="1" dirty="0">
                <a:solidFill>
                  <a:srgbClr val="0070C0"/>
                </a:solidFill>
              </a:rPr>
              <a:t>3 out of 5 (61%) will have slowed or stopped breathing</a:t>
            </a:r>
          </a:p>
          <a:p>
            <a:pPr marL="971550" lvl="1" indent="-285750">
              <a:buFont typeface="Arial,Sans-Serif" panose="020B0604020202020204" pitchFamily="34" charset="0"/>
            </a:pPr>
            <a:r>
              <a:rPr lang="en-US" b="1" dirty="0">
                <a:solidFill>
                  <a:srgbClr val="0070C0"/>
                </a:solidFill>
              </a:rPr>
              <a:t>1 out of 300 (0.3%) will have disease of the brain</a:t>
            </a:r>
          </a:p>
          <a:p>
            <a:pPr marL="971550" lvl="1" indent="-285750">
              <a:buFont typeface="Arial,Sans-Serif" panose="020B0604020202020204" pitchFamily="34" charset="0"/>
            </a:pPr>
            <a:r>
              <a:rPr lang="en-US" b="1" dirty="0">
                <a:solidFill>
                  <a:srgbClr val="0070C0"/>
                </a:solidFill>
              </a:rPr>
              <a:t>1 out of 100 (1%) will die</a:t>
            </a:r>
          </a:p>
        </p:txBody>
      </p:sp>
      <p:pic>
        <p:nvPicPr>
          <p:cNvPr id="7" name="Picture 6" descr="A person holding a baby&#10;&#10;Description automatically generated">
            <a:extLst>
              <a:ext uri="{FF2B5EF4-FFF2-40B4-BE49-F238E27FC236}">
                <a16:creationId xmlns:a16="http://schemas.microsoft.com/office/drawing/2014/main" id="{8750704E-D5B3-51AF-321C-F8A1A5B08FD8}"/>
              </a:ext>
            </a:extLst>
          </p:cNvPr>
          <p:cNvPicPr>
            <a:picLocks noChangeAspect="1"/>
          </p:cNvPicPr>
          <p:nvPr/>
        </p:nvPicPr>
        <p:blipFill>
          <a:blip r:embed="rId2"/>
          <a:stretch>
            <a:fillRect/>
          </a:stretch>
        </p:blipFill>
        <p:spPr>
          <a:xfrm>
            <a:off x="7950919" y="3524378"/>
            <a:ext cx="3690257" cy="3690257"/>
          </a:xfrm>
          <a:prstGeom prst="rect">
            <a:avLst/>
          </a:prstGeom>
        </p:spPr>
      </p:pic>
      <p:pic>
        <p:nvPicPr>
          <p:cNvPr id="6" name="Picture 5" descr="A red exclamation mark in a circle&#10;&#10;Description automatically generated">
            <a:extLst>
              <a:ext uri="{FF2B5EF4-FFF2-40B4-BE49-F238E27FC236}">
                <a16:creationId xmlns:a16="http://schemas.microsoft.com/office/drawing/2014/main" id="{37309352-8B6B-70D7-8E75-E5EC82645CA9}"/>
              </a:ext>
            </a:extLst>
          </p:cNvPr>
          <p:cNvPicPr>
            <a:picLocks noChangeAspect="1"/>
          </p:cNvPicPr>
          <p:nvPr/>
        </p:nvPicPr>
        <p:blipFill>
          <a:blip r:embed="rId3"/>
          <a:stretch>
            <a:fillRect/>
          </a:stretch>
        </p:blipFill>
        <p:spPr>
          <a:xfrm>
            <a:off x="8955010" y="2519362"/>
            <a:ext cx="1819275" cy="1819275"/>
          </a:xfrm>
          <a:prstGeom prst="rect">
            <a:avLst/>
          </a:prstGeom>
        </p:spPr>
      </p:pic>
    </p:spTree>
    <p:extLst>
      <p:ext uri="{BB962C8B-B14F-4D97-AF65-F5344CB8AC3E}">
        <p14:creationId xmlns:p14="http://schemas.microsoft.com/office/powerpoint/2010/main" val="31786259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8B7D5-8B20-080C-B928-F8C0165A8AB8}"/>
              </a:ext>
            </a:extLst>
          </p:cNvPr>
          <p:cNvSpPr>
            <a:spLocks noGrp="1"/>
          </p:cNvSpPr>
          <p:nvPr>
            <p:ph type="title"/>
          </p:nvPr>
        </p:nvSpPr>
        <p:spPr>
          <a:xfrm>
            <a:off x="167227" y="272031"/>
            <a:ext cx="10144951" cy="1080938"/>
          </a:xfrm>
        </p:spPr>
        <p:txBody>
          <a:bodyPr>
            <a:normAutofit/>
          </a:bodyPr>
          <a:lstStyle/>
          <a:p>
            <a:r>
              <a:rPr lang="en-US" dirty="0"/>
              <a:t>Human Papillomavirus (HPV) </a:t>
            </a:r>
            <a:br>
              <a:rPr lang="en-US" dirty="0"/>
            </a:br>
            <a:r>
              <a:rPr lang="en-US" sz="2400" dirty="0"/>
              <a:t>A virus that causes cancers</a:t>
            </a:r>
          </a:p>
        </p:txBody>
      </p:sp>
      <p:sp>
        <p:nvSpPr>
          <p:cNvPr id="3" name="Content Placeholder 2">
            <a:extLst>
              <a:ext uri="{FF2B5EF4-FFF2-40B4-BE49-F238E27FC236}">
                <a16:creationId xmlns:a16="http://schemas.microsoft.com/office/drawing/2014/main" id="{BE726F0F-18E5-BE2F-7375-ABD9E4C1A913}"/>
              </a:ext>
            </a:extLst>
          </p:cNvPr>
          <p:cNvSpPr>
            <a:spLocks noGrp="1"/>
          </p:cNvSpPr>
          <p:nvPr>
            <p:ph idx="1"/>
          </p:nvPr>
        </p:nvSpPr>
        <p:spPr>
          <a:xfrm>
            <a:off x="298010" y="1880360"/>
            <a:ext cx="9925643" cy="3804344"/>
          </a:xfrm>
        </p:spPr>
        <p:txBody>
          <a:bodyPr vert="horz" lIns="91440" tIns="45720" rIns="91440" bIns="45720" rtlCol="0" anchor="t">
            <a:noAutofit/>
          </a:bodyPr>
          <a:lstStyle/>
          <a:p>
            <a:r>
              <a:rPr lang="en-US" b="1" dirty="0">
                <a:solidFill>
                  <a:srgbClr val="003B68"/>
                </a:solidFill>
                <a:ea typeface="+mn-lt"/>
                <a:cs typeface="+mn-lt"/>
              </a:rPr>
              <a:t>Spread</a:t>
            </a:r>
            <a:r>
              <a:rPr lang="en-US" dirty="0">
                <a:solidFill>
                  <a:srgbClr val="003B68"/>
                </a:solidFill>
                <a:ea typeface="+mn-lt"/>
                <a:cs typeface="+mn-lt"/>
              </a:rPr>
              <a:t>: from mother to infant, non-sexually from person-to-person or sexually.</a:t>
            </a:r>
            <a:endParaRPr lang="en-US" dirty="0">
              <a:solidFill>
                <a:srgbClr val="003B68"/>
              </a:solidFill>
            </a:endParaRPr>
          </a:p>
          <a:p>
            <a:r>
              <a:rPr lang="en-US" b="1" dirty="0">
                <a:solidFill>
                  <a:srgbClr val="003B68"/>
                </a:solidFill>
                <a:ea typeface="+mn-lt"/>
                <a:cs typeface="+mn-lt"/>
              </a:rPr>
              <a:t>Disease:</a:t>
            </a:r>
            <a:r>
              <a:rPr lang="en-US" dirty="0">
                <a:solidFill>
                  <a:srgbClr val="003B68"/>
                </a:solidFill>
                <a:ea typeface="+mn-lt"/>
                <a:cs typeface="+mn-lt"/>
              </a:rPr>
              <a:t> HPV can cause cancer of the base of the tongue and tonsils, cervix, vulva, vagina, penis, or anus. </a:t>
            </a:r>
            <a:r>
              <a:rPr lang="en-US" i="1" dirty="0">
                <a:solidFill>
                  <a:srgbClr val="003B68"/>
                </a:solidFill>
                <a:highlight>
                  <a:srgbClr val="FDF3D7"/>
                </a:highlight>
                <a:ea typeface="+mn-lt"/>
                <a:cs typeface="+mn-lt"/>
              </a:rPr>
              <a:t>The cancer often develops years, or even decades, after infection.</a:t>
            </a:r>
          </a:p>
          <a:p>
            <a:r>
              <a:rPr lang="en-US" b="1" dirty="0">
                <a:solidFill>
                  <a:srgbClr val="003B68"/>
                </a:solidFill>
                <a:ea typeface="+mn-lt"/>
                <a:cs typeface="+mn-lt"/>
              </a:rPr>
              <a:t>Vaccine reactions: </a:t>
            </a:r>
            <a:r>
              <a:rPr lang="en-US" dirty="0">
                <a:solidFill>
                  <a:srgbClr val="003B68"/>
                </a:solidFill>
                <a:ea typeface="+mn-lt"/>
                <a:cs typeface="+mn-lt"/>
              </a:rPr>
              <a:t>HPV vaccine can cause pain, redness, or swelling in the arm where the shot was given. A few adolescents get fever, fainting, nausea, headache, or tired feeling. </a:t>
            </a:r>
          </a:p>
          <a:p>
            <a:pPr marL="0" indent="0">
              <a:buNone/>
            </a:pPr>
            <a:endParaRPr lang="en-US" b="1" dirty="0"/>
          </a:p>
        </p:txBody>
      </p:sp>
    </p:spTree>
    <p:extLst>
      <p:ext uri="{BB962C8B-B14F-4D97-AF65-F5344CB8AC3E}">
        <p14:creationId xmlns:p14="http://schemas.microsoft.com/office/powerpoint/2010/main" val="28551936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6FF378-13B2-A15D-C28D-4646EC167EE8}"/>
              </a:ext>
            </a:extLst>
          </p:cNvPr>
          <p:cNvSpPr>
            <a:spLocks noGrp="1"/>
          </p:cNvSpPr>
          <p:nvPr>
            <p:ph idx="1"/>
          </p:nvPr>
        </p:nvSpPr>
        <p:spPr>
          <a:xfrm>
            <a:off x="529364" y="1890971"/>
            <a:ext cx="9613861" cy="3599316"/>
          </a:xfrm>
        </p:spPr>
        <p:txBody>
          <a:bodyPr/>
          <a:lstStyle/>
          <a:p>
            <a:r>
              <a:rPr lang="en-US" b="1" dirty="0">
                <a:solidFill>
                  <a:srgbClr val="003B68"/>
                </a:solidFill>
                <a:ea typeface="+mn-lt"/>
                <a:cs typeface="+mn-lt"/>
              </a:rPr>
              <a:t>Coverage: </a:t>
            </a:r>
            <a:r>
              <a:rPr lang="en-US" dirty="0">
                <a:solidFill>
                  <a:srgbClr val="003B68"/>
                </a:solidFill>
                <a:ea typeface="+mn-lt"/>
                <a:cs typeface="+mn-lt"/>
              </a:rPr>
              <a:t>HPV vaccination rates have risen considerably over the past 10 years, but remain suboptimal. Coverage remains far below desired and far below most other adolescent vaccinations. Vaccination between ages 9-12 is best, but many miss this window. Because your child’s future marriage partner may not have been vaccinated, it’s even more important for your child to get the vaccine.</a:t>
            </a:r>
          </a:p>
          <a:p>
            <a:pPr marL="0" indent="0">
              <a:buNone/>
            </a:pPr>
            <a:endParaRPr lang="en-US" dirty="0">
              <a:solidFill>
                <a:srgbClr val="003B68"/>
              </a:solidFill>
              <a:ea typeface="+mn-lt"/>
              <a:cs typeface="+mn-lt"/>
            </a:endParaRPr>
          </a:p>
          <a:p>
            <a:pPr marL="0" indent="0">
              <a:buNone/>
            </a:pPr>
            <a:r>
              <a:rPr lang="en-US" b="1" dirty="0">
                <a:solidFill>
                  <a:srgbClr val="003B68"/>
                </a:solidFill>
                <a:ea typeface="+mn-lt"/>
                <a:cs typeface="+mn-lt"/>
              </a:rPr>
              <a:t>Visit the </a:t>
            </a:r>
            <a:r>
              <a:rPr lang="en-US" b="1" dirty="0">
                <a:ea typeface="+mn-lt"/>
                <a:cs typeface="+mn-lt"/>
                <a:hlinkClick r:id="rId3"/>
              </a:rPr>
              <a:t>American Cancer Society "HPV Cancer Free" website</a:t>
            </a:r>
            <a:endParaRPr lang="en-US" b="1" dirty="0"/>
          </a:p>
          <a:p>
            <a:endParaRPr lang="en-US" dirty="0"/>
          </a:p>
        </p:txBody>
      </p:sp>
      <p:pic>
        <p:nvPicPr>
          <p:cNvPr id="4" name="Picture 4" descr="Chart&#10;&#10;Description automatically generated">
            <a:extLst>
              <a:ext uri="{FF2B5EF4-FFF2-40B4-BE49-F238E27FC236}">
                <a16:creationId xmlns:a16="http://schemas.microsoft.com/office/drawing/2014/main" id="{1C22FAB6-E53A-681B-D762-0730BF1A023A}"/>
              </a:ext>
            </a:extLst>
          </p:cNvPr>
          <p:cNvPicPr>
            <a:picLocks noChangeAspect="1"/>
          </p:cNvPicPr>
          <p:nvPr/>
        </p:nvPicPr>
        <p:blipFill>
          <a:blip r:embed="rId4"/>
          <a:stretch>
            <a:fillRect/>
          </a:stretch>
        </p:blipFill>
        <p:spPr>
          <a:xfrm>
            <a:off x="3238958" y="5311245"/>
            <a:ext cx="4841875" cy="1434087"/>
          </a:xfrm>
          <a:prstGeom prst="rect">
            <a:avLst/>
          </a:prstGeom>
        </p:spPr>
      </p:pic>
      <p:sp>
        <p:nvSpPr>
          <p:cNvPr id="5" name="Title 1">
            <a:extLst>
              <a:ext uri="{FF2B5EF4-FFF2-40B4-BE49-F238E27FC236}">
                <a16:creationId xmlns:a16="http://schemas.microsoft.com/office/drawing/2014/main" id="{0213FD89-A10B-695C-64AB-00A0872FB9F3}"/>
              </a:ext>
            </a:extLst>
          </p:cNvPr>
          <p:cNvSpPr>
            <a:spLocks noGrp="1"/>
          </p:cNvSpPr>
          <p:nvPr>
            <p:ph type="title"/>
          </p:nvPr>
        </p:nvSpPr>
        <p:spPr>
          <a:xfrm>
            <a:off x="167227" y="272031"/>
            <a:ext cx="10144951" cy="1080938"/>
          </a:xfrm>
        </p:spPr>
        <p:txBody>
          <a:bodyPr>
            <a:normAutofit/>
          </a:bodyPr>
          <a:lstStyle/>
          <a:p>
            <a:r>
              <a:rPr lang="en-US" dirty="0"/>
              <a:t>Human Papillomavirus (HPV) </a:t>
            </a:r>
            <a:br>
              <a:rPr lang="en-US" dirty="0"/>
            </a:br>
            <a:r>
              <a:rPr lang="en-US" sz="2400" dirty="0"/>
              <a:t>A virus that causes cancers</a:t>
            </a:r>
          </a:p>
        </p:txBody>
      </p:sp>
    </p:spTree>
    <p:extLst>
      <p:ext uri="{BB962C8B-B14F-4D97-AF65-F5344CB8AC3E}">
        <p14:creationId xmlns:p14="http://schemas.microsoft.com/office/powerpoint/2010/main" val="22284317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9DC22-C342-A415-844A-5F9B01C2E0A3}"/>
              </a:ext>
            </a:extLst>
          </p:cNvPr>
          <p:cNvSpPr>
            <a:spLocks noGrp="1"/>
          </p:cNvSpPr>
          <p:nvPr>
            <p:ph type="title"/>
          </p:nvPr>
        </p:nvSpPr>
        <p:spPr/>
        <p:txBody>
          <a:bodyPr>
            <a:normAutofit/>
          </a:bodyPr>
          <a:lstStyle/>
          <a:p>
            <a:r>
              <a:rPr lang="en-US" dirty="0"/>
              <a:t>Meningococcus </a:t>
            </a:r>
            <a:br>
              <a:rPr lang="en-US" sz="2200" dirty="0"/>
            </a:br>
            <a:r>
              <a:rPr lang="en-US" sz="2400" dirty="0"/>
              <a:t>Uncommon, but devastating </a:t>
            </a:r>
            <a:endParaRPr lang="en-US" sz="2200" dirty="0"/>
          </a:p>
        </p:txBody>
      </p:sp>
      <p:sp>
        <p:nvSpPr>
          <p:cNvPr id="3" name="Content Placeholder 2">
            <a:extLst>
              <a:ext uri="{FF2B5EF4-FFF2-40B4-BE49-F238E27FC236}">
                <a16:creationId xmlns:a16="http://schemas.microsoft.com/office/drawing/2014/main" id="{5535AEE3-0150-CD84-47E1-90A04A0D0FF3}"/>
              </a:ext>
            </a:extLst>
          </p:cNvPr>
          <p:cNvSpPr>
            <a:spLocks noGrp="1"/>
          </p:cNvSpPr>
          <p:nvPr>
            <p:ph idx="1"/>
          </p:nvPr>
        </p:nvSpPr>
        <p:spPr>
          <a:xfrm>
            <a:off x="617500" y="1770191"/>
            <a:ext cx="6554826" cy="3599316"/>
          </a:xfrm>
        </p:spPr>
        <p:txBody>
          <a:bodyPr vert="horz" lIns="91440" tIns="45720" rIns="91440" bIns="45720" rtlCol="0" anchor="t">
            <a:noAutofit/>
          </a:bodyPr>
          <a:lstStyle/>
          <a:p>
            <a:r>
              <a:rPr lang="en-US" sz="2000" b="1" dirty="0">
                <a:solidFill>
                  <a:srgbClr val="003B68"/>
                </a:solidFill>
                <a:ea typeface="+mn-lt"/>
                <a:cs typeface="+mn-lt"/>
              </a:rPr>
              <a:t>Spread: </a:t>
            </a:r>
            <a:r>
              <a:rPr lang="en-US" sz="2000" dirty="0">
                <a:solidFill>
                  <a:srgbClr val="003B68"/>
                </a:solidFill>
                <a:ea typeface="+mn-lt"/>
                <a:cs typeface="+mn-lt"/>
              </a:rPr>
              <a:t>from person-to-person by coughing or coming into close or lengthy contact with someone who is sick or who carries the bacteria without knowing it. </a:t>
            </a:r>
          </a:p>
          <a:p>
            <a:pPr lvl="1"/>
            <a:r>
              <a:rPr lang="en-US" sz="1800" dirty="0">
                <a:solidFill>
                  <a:srgbClr val="003B68"/>
                </a:solidFill>
                <a:ea typeface="+mn-lt"/>
                <a:cs typeface="+mn-lt"/>
              </a:rPr>
              <a:t>Contact includes kissing, sharing drinks, or living together.</a:t>
            </a:r>
          </a:p>
          <a:p>
            <a:pPr lvl="1"/>
            <a:r>
              <a:rPr lang="en-US" sz="1800" dirty="0">
                <a:solidFill>
                  <a:srgbClr val="003B68"/>
                </a:solidFill>
                <a:ea typeface="+mn-lt"/>
                <a:cs typeface="+mn-lt"/>
              </a:rPr>
              <a:t>Up to 1-in-10 people carry this bacteria in their nose or throat without getting sick.</a:t>
            </a:r>
            <a:endParaRPr lang="en-US" sz="1800" dirty="0">
              <a:solidFill>
                <a:srgbClr val="003B68"/>
              </a:solidFill>
            </a:endParaRPr>
          </a:p>
          <a:p>
            <a:r>
              <a:rPr lang="en-US" sz="2000" b="1" dirty="0">
                <a:solidFill>
                  <a:srgbClr val="003B68"/>
                </a:solidFill>
                <a:ea typeface="+mn-lt"/>
                <a:cs typeface="+mn-lt"/>
              </a:rPr>
              <a:t>Disease:</a:t>
            </a:r>
            <a:r>
              <a:rPr lang="en-US" sz="2000" dirty="0">
                <a:solidFill>
                  <a:srgbClr val="003B68"/>
                </a:solidFill>
                <a:ea typeface="+mn-lt"/>
                <a:cs typeface="+mn-lt"/>
              </a:rPr>
              <a:t> This causes severe infections of the brain and blood as well as loss of fingers, hands, feet, and limbs.</a:t>
            </a:r>
            <a:endParaRPr lang="en-US" sz="2000" dirty="0">
              <a:solidFill>
                <a:srgbClr val="003B68"/>
              </a:solidFill>
            </a:endParaRPr>
          </a:p>
          <a:p>
            <a:r>
              <a:rPr lang="en-US" sz="2000" b="1" dirty="0">
                <a:solidFill>
                  <a:srgbClr val="003B68"/>
                </a:solidFill>
                <a:ea typeface="+mn-lt"/>
                <a:cs typeface="+mn-lt"/>
              </a:rPr>
              <a:t>Vaccine reactions</a:t>
            </a:r>
            <a:r>
              <a:rPr lang="en-US" sz="2000" dirty="0">
                <a:solidFill>
                  <a:srgbClr val="003B68"/>
                </a:solidFill>
                <a:ea typeface="+mn-lt"/>
                <a:cs typeface="+mn-lt"/>
              </a:rPr>
              <a:t>: As with the other vaccines in this lesson, this can cause soreness at the injection site, fever, headache, nausea, and fatigue</a:t>
            </a:r>
            <a:r>
              <a:rPr lang="en-US" dirty="0">
                <a:solidFill>
                  <a:srgbClr val="003B68"/>
                </a:solidFill>
                <a:ea typeface="+mn-lt"/>
                <a:cs typeface="+mn-lt"/>
              </a:rPr>
              <a:t>.</a:t>
            </a:r>
            <a:endParaRPr lang="en-US" dirty="0">
              <a:solidFill>
                <a:srgbClr val="003B68"/>
              </a:solidFill>
            </a:endParaRPr>
          </a:p>
        </p:txBody>
      </p:sp>
      <p:pic>
        <p:nvPicPr>
          <p:cNvPr id="5122" name="Picture 2">
            <a:extLst>
              <a:ext uri="{FF2B5EF4-FFF2-40B4-BE49-F238E27FC236}">
                <a16:creationId xmlns:a16="http://schemas.microsoft.com/office/drawing/2014/main" id="{D07A0278-CF5C-72E5-5AD2-8C0C8D5F0A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3300" y="2007749"/>
            <a:ext cx="4686300"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38230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AC8BA-0697-3E5F-B8CB-E672B811D844}"/>
              </a:ext>
            </a:extLst>
          </p:cNvPr>
          <p:cNvSpPr>
            <a:spLocks noGrp="1"/>
          </p:cNvSpPr>
          <p:nvPr>
            <p:ph type="title"/>
          </p:nvPr>
        </p:nvSpPr>
        <p:spPr/>
        <p:txBody>
          <a:bodyPr/>
          <a:lstStyle/>
          <a:p>
            <a:r>
              <a:rPr lang="en-US" dirty="0"/>
              <a:t>Meningococcus</a:t>
            </a:r>
            <a:br>
              <a:rPr lang="en-US" dirty="0"/>
            </a:br>
            <a:r>
              <a:rPr lang="en-US" sz="2400" dirty="0"/>
              <a:t>Uncommon, but devastating </a:t>
            </a:r>
          </a:p>
        </p:txBody>
      </p:sp>
      <p:sp>
        <p:nvSpPr>
          <p:cNvPr id="3" name="Content Placeholder 2">
            <a:extLst>
              <a:ext uri="{FF2B5EF4-FFF2-40B4-BE49-F238E27FC236}">
                <a16:creationId xmlns:a16="http://schemas.microsoft.com/office/drawing/2014/main" id="{05E86B44-9558-EB6D-18EC-96CEBECF9F5F}"/>
              </a:ext>
            </a:extLst>
          </p:cNvPr>
          <p:cNvSpPr>
            <a:spLocks noGrp="1"/>
          </p:cNvSpPr>
          <p:nvPr>
            <p:ph idx="1"/>
          </p:nvPr>
        </p:nvSpPr>
        <p:spPr>
          <a:xfrm>
            <a:off x="617500" y="1770191"/>
            <a:ext cx="8097876" cy="3599316"/>
          </a:xfrm>
        </p:spPr>
        <p:txBody>
          <a:bodyPr vert="horz" lIns="91440" tIns="45720" rIns="91440" bIns="45720" rtlCol="0" anchor="t">
            <a:normAutofit/>
          </a:bodyPr>
          <a:lstStyle/>
          <a:p>
            <a:r>
              <a:rPr lang="en-US" b="1" dirty="0">
                <a:solidFill>
                  <a:srgbClr val="003B68"/>
                </a:solidFill>
                <a:highlight>
                  <a:srgbClr val="FDF3D7"/>
                </a:highlight>
              </a:rPr>
              <a:t>The disease can be extremely serious</a:t>
            </a:r>
            <a:endParaRPr lang="en-US" dirty="0">
              <a:solidFill>
                <a:srgbClr val="003B68"/>
              </a:solidFill>
              <a:highlight>
                <a:srgbClr val="FDF3D7"/>
              </a:highlight>
            </a:endParaRPr>
          </a:p>
          <a:p>
            <a:pPr lvl="1"/>
            <a:r>
              <a:rPr lang="en-US" sz="2400" dirty="0">
                <a:solidFill>
                  <a:srgbClr val="003B68"/>
                </a:solidFill>
              </a:rPr>
              <a:t>Meningitis is the inflamed lining of the brain and spinal cord.</a:t>
            </a:r>
          </a:p>
          <a:p>
            <a:pPr lvl="1"/>
            <a:r>
              <a:rPr lang="en-US" sz="2400" dirty="0">
                <a:solidFill>
                  <a:srgbClr val="003B68"/>
                </a:solidFill>
              </a:rPr>
              <a:t>Even with antibiotic treatment, </a:t>
            </a:r>
            <a:r>
              <a:rPr lang="en-US" sz="2400" b="1" dirty="0">
                <a:solidFill>
                  <a:srgbClr val="003B68"/>
                </a:solidFill>
                <a:highlight>
                  <a:srgbClr val="FDF3D7"/>
                </a:highlight>
              </a:rPr>
              <a:t>10-15% of infected people will die</a:t>
            </a:r>
            <a:r>
              <a:rPr lang="en-US" sz="2400" b="1" dirty="0">
                <a:solidFill>
                  <a:srgbClr val="003B68"/>
                </a:solidFill>
              </a:rPr>
              <a:t>. </a:t>
            </a:r>
          </a:p>
          <a:p>
            <a:pPr lvl="1"/>
            <a:r>
              <a:rPr lang="en-US" sz="2400" dirty="0">
                <a:solidFill>
                  <a:srgbClr val="003B68"/>
                </a:solidFill>
              </a:rPr>
              <a:t>Up to </a:t>
            </a:r>
            <a:r>
              <a:rPr lang="en-US" sz="2400" b="1" dirty="0">
                <a:solidFill>
                  <a:srgbClr val="003B68"/>
                </a:solidFill>
              </a:rPr>
              <a:t>1-in-5 survivors will have long-term disabilities</a:t>
            </a:r>
            <a:r>
              <a:rPr lang="en-US" sz="2400" dirty="0">
                <a:solidFill>
                  <a:srgbClr val="003B68"/>
                </a:solidFill>
              </a:rPr>
              <a:t>, such as loss of limb(s), deafness, nervous system problems, or brain damage.</a:t>
            </a:r>
            <a:endParaRPr lang="en-US" sz="2400" dirty="0"/>
          </a:p>
        </p:txBody>
      </p:sp>
      <p:pic>
        <p:nvPicPr>
          <p:cNvPr id="5" name="Picture 4" descr="A blue brain on a black background&#10;&#10;Description automatically generated with low confidence">
            <a:extLst>
              <a:ext uri="{FF2B5EF4-FFF2-40B4-BE49-F238E27FC236}">
                <a16:creationId xmlns:a16="http://schemas.microsoft.com/office/drawing/2014/main" id="{DB250572-9816-3C8E-3B1A-731994DAFAD4}"/>
              </a:ext>
            </a:extLst>
          </p:cNvPr>
          <p:cNvPicPr>
            <a:picLocks noChangeAspect="1"/>
          </p:cNvPicPr>
          <p:nvPr/>
        </p:nvPicPr>
        <p:blipFill>
          <a:blip r:embed="rId2"/>
          <a:stretch>
            <a:fillRect/>
          </a:stretch>
        </p:blipFill>
        <p:spPr>
          <a:xfrm>
            <a:off x="8334375" y="1598174"/>
            <a:ext cx="3943350" cy="3943350"/>
          </a:xfrm>
          <a:prstGeom prst="rect">
            <a:avLst/>
          </a:prstGeom>
        </p:spPr>
      </p:pic>
      <p:pic>
        <p:nvPicPr>
          <p:cNvPr id="7" name="Picture 6" descr="A picture containing cartoon, graphics, design&#10;&#10;Description automatically generated">
            <a:extLst>
              <a:ext uri="{FF2B5EF4-FFF2-40B4-BE49-F238E27FC236}">
                <a16:creationId xmlns:a16="http://schemas.microsoft.com/office/drawing/2014/main" id="{9AE3E4D9-EB5C-A5DF-6633-78CC74C89062}"/>
              </a:ext>
            </a:extLst>
          </p:cNvPr>
          <p:cNvPicPr>
            <a:picLocks noChangeAspect="1"/>
          </p:cNvPicPr>
          <p:nvPr/>
        </p:nvPicPr>
        <p:blipFill>
          <a:blip r:embed="rId3"/>
          <a:stretch>
            <a:fillRect/>
          </a:stretch>
        </p:blipFill>
        <p:spPr>
          <a:xfrm>
            <a:off x="2686050" y="4130123"/>
            <a:ext cx="3143250" cy="3143250"/>
          </a:xfrm>
          <a:prstGeom prst="rect">
            <a:avLst/>
          </a:prstGeom>
        </p:spPr>
      </p:pic>
    </p:spTree>
    <p:extLst>
      <p:ext uri="{BB962C8B-B14F-4D97-AF65-F5344CB8AC3E}">
        <p14:creationId xmlns:p14="http://schemas.microsoft.com/office/powerpoint/2010/main" val="38035825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7FA7281-4140-4FDA-6C8F-07334ACE8FD7}"/>
              </a:ext>
            </a:extLst>
          </p:cNvPr>
          <p:cNvSpPr txBox="1"/>
          <p:nvPr/>
        </p:nvSpPr>
        <p:spPr>
          <a:xfrm>
            <a:off x="0" y="1824182"/>
            <a:ext cx="12191999"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0" b="1" dirty="0">
                <a:solidFill>
                  <a:srgbClr val="003B68"/>
                </a:solidFill>
              </a:rPr>
              <a:t>On-time Vaccination </a:t>
            </a:r>
          </a:p>
          <a:p>
            <a:pPr algn="ctr"/>
            <a:r>
              <a:rPr lang="en-US" sz="8000" b="1" dirty="0">
                <a:solidFill>
                  <a:srgbClr val="003B68"/>
                </a:solidFill>
              </a:rPr>
              <a:t>is the Best Choice</a:t>
            </a:r>
            <a:endParaRPr lang="en-US" dirty="0"/>
          </a:p>
        </p:txBody>
      </p:sp>
    </p:spTree>
    <p:extLst>
      <p:ext uri="{BB962C8B-B14F-4D97-AF65-F5344CB8AC3E}">
        <p14:creationId xmlns:p14="http://schemas.microsoft.com/office/powerpoint/2010/main" val="26284603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hart, line chart&#10;&#10;Description automatically generated">
            <a:extLst>
              <a:ext uri="{FF2B5EF4-FFF2-40B4-BE49-F238E27FC236}">
                <a16:creationId xmlns:a16="http://schemas.microsoft.com/office/drawing/2014/main" id="{02E104E6-9D9D-B0DA-8F78-0E860F89883F}"/>
              </a:ext>
            </a:extLst>
          </p:cNvPr>
          <p:cNvPicPr>
            <a:picLocks noGrp="1" noChangeAspect="1"/>
          </p:cNvPicPr>
          <p:nvPr>
            <p:ph idx="1"/>
          </p:nvPr>
        </p:nvPicPr>
        <p:blipFill>
          <a:blip r:embed="rId3"/>
          <a:stretch>
            <a:fillRect/>
          </a:stretch>
        </p:blipFill>
        <p:spPr>
          <a:xfrm>
            <a:off x="650154" y="2105009"/>
            <a:ext cx="5946370" cy="3599316"/>
          </a:xfrm>
        </p:spPr>
      </p:pic>
      <p:sp>
        <p:nvSpPr>
          <p:cNvPr id="5" name="TextBox 4">
            <a:extLst>
              <a:ext uri="{FF2B5EF4-FFF2-40B4-BE49-F238E27FC236}">
                <a16:creationId xmlns:a16="http://schemas.microsoft.com/office/drawing/2014/main" id="{3FD8F0EE-A1C0-E900-B571-A8FC842A151F}"/>
              </a:ext>
            </a:extLst>
          </p:cNvPr>
          <p:cNvSpPr txBox="1"/>
          <p:nvPr/>
        </p:nvSpPr>
        <p:spPr>
          <a:xfrm>
            <a:off x="7143028" y="2324080"/>
            <a:ext cx="4398818"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fontAlgn="base"/>
            <a:r>
              <a:rPr lang="en-US" sz="2400" dirty="0">
                <a:solidFill>
                  <a:srgbClr val="003B68"/>
                </a:solidFill>
              </a:rPr>
              <a:t>In the past, parents feared diseases such as measles, and were eager to have their children vaccinated. </a:t>
            </a:r>
          </a:p>
        </p:txBody>
      </p:sp>
      <p:sp>
        <p:nvSpPr>
          <p:cNvPr id="6" name="TextBox 5">
            <a:extLst>
              <a:ext uri="{FF2B5EF4-FFF2-40B4-BE49-F238E27FC236}">
                <a16:creationId xmlns:a16="http://schemas.microsoft.com/office/drawing/2014/main" id="{D7AB586A-B8B2-57F6-B953-DAF484DE96DA}"/>
              </a:ext>
            </a:extLst>
          </p:cNvPr>
          <p:cNvSpPr txBox="1"/>
          <p:nvPr/>
        </p:nvSpPr>
        <p:spPr>
          <a:xfrm>
            <a:off x="729673" y="5740400"/>
            <a:ext cx="562956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rgbClr val="0070C0"/>
                </a:solidFill>
                <a:latin typeface="Trebuchet MS"/>
              </a:rPr>
              <a:t>Measles cases in the United States, 1944-2007</a:t>
            </a:r>
          </a:p>
          <a:p>
            <a:r>
              <a:rPr lang="en-US" sz="1200" b="1" dirty="0">
                <a:solidFill>
                  <a:srgbClr val="0070C0"/>
                </a:solidFill>
                <a:latin typeface="Trebuchet MS"/>
                <a:hlinkClick r:id="rId4">
                  <a:extLst>
                    <a:ext uri="{A12FA001-AC4F-418D-AE19-62706E023703}">
                      <ahyp:hlinkClr xmlns:ahyp="http://schemas.microsoft.com/office/drawing/2018/hyperlinkcolor" val="tx"/>
                    </a:ext>
                  </a:extLst>
                </a:hlinkClick>
              </a:rPr>
              <a:t>https://newsforkids.net/articles/2018/08/28/without-vaccines-measles-numbers-grow/</a:t>
            </a:r>
            <a:r>
              <a:rPr lang="en-US" sz="1200" b="1" dirty="0">
                <a:solidFill>
                  <a:srgbClr val="0070C0"/>
                </a:solidFill>
                <a:latin typeface="Trebuchet MS"/>
              </a:rPr>
              <a:t> </a:t>
            </a:r>
          </a:p>
        </p:txBody>
      </p:sp>
      <p:sp>
        <p:nvSpPr>
          <p:cNvPr id="2" name="Title 1">
            <a:extLst>
              <a:ext uri="{FF2B5EF4-FFF2-40B4-BE49-F238E27FC236}">
                <a16:creationId xmlns:a16="http://schemas.microsoft.com/office/drawing/2014/main" id="{AEE56C64-5C80-5FC2-0F4B-0CDD9B88BB87}"/>
              </a:ext>
            </a:extLst>
          </p:cNvPr>
          <p:cNvSpPr>
            <a:spLocks noGrp="1"/>
          </p:cNvSpPr>
          <p:nvPr>
            <p:ph type="title"/>
          </p:nvPr>
        </p:nvSpPr>
        <p:spPr>
          <a:xfrm>
            <a:off x="617500" y="295122"/>
            <a:ext cx="9613861" cy="1080938"/>
          </a:xfrm>
        </p:spPr>
        <p:txBody>
          <a:bodyPr>
            <a:normAutofit fontScale="90000"/>
          </a:bodyPr>
          <a:lstStyle/>
          <a:p>
            <a:r>
              <a:rPr lang="en-US" dirty="0"/>
              <a:t>Then and Now</a:t>
            </a:r>
            <a:br>
              <a:rPr lang="en-US" dirty="0"/>
            </a:br>
            <a:r>
              <a:rPr lang="en-US" i="1" dirty="0"/>
              <a:t>Vaccination is still the best choice</a:t>
            </a:r>
          </a:p>
        </p:txBody>
      </p:sp>
    </p:spTree>
    <p:extLst>
      <p:ext uri="{BB962C8B-B14F-4D97-AF65-F5344CB8AC3E}">
        <p14:creationId xmlns:p14="http://schemas.microsoft.com/office/powerpoint/2010/main" val="42734124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FD8F0EE-A1C0-E900-B571-A8FC842A151F}"/>
              </a:ext>
            </a:extLst>
          </p:cNvPr>
          <p:cNvSpPr txBox="1"/>
          <p:nvPr/>
        </p:nvSpPr>
        <p:spPr>
          <a:xfrm>
            <a:off x="7297425" y="2192770"/>
            <a:ext cx="4339404"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003B68"/>
                </a:solidFill>
              </a:rPr>
              <a:t>If you want your child to be active in school and sports, </a:t>
            </a:r>
            <a:r>
              <a:rPr lang="en-US" sz="2400" b="1" i="1" dirty="0">
                <a:solidFill>
                  <a:srgbClr val="3CA95C"/>
                </a:solidFill>
              </a:rPr>
              <a:t>immunization is the best choice. </a:t>
            </a:r>
          </a:p>
          <a:p>
            <a:endParaRPr lang="en-US" sz="2400" b="1" i="1" dirty="0">
              <a:solidFill>
                <a:srgbClr val="3CA95C"/>
              </a:solidFill>
            </a:endParaRPr>
          </a:p>
          <a:p>
            <a:pPr algn="l" fontAlgn="base"/>
            <a:r>
              <a:rPr lang="en-US" sz="2400" dirty="0">
                <a:solidFill>
                  <a:srgbClr val="003B68"/>
                </a:solidFill>
              </a:rPr>
              <a:t>On-time vaccination was and is still the best choice for children and adolescents. </a:t>
            </a:r>
          </a:p>
          <a:p>
            <a:pPr algn="l" fontAlgn="base"/>
            <a:r>
              <a:rPr lang="en-US" sz="2400" b="1" dirty="0">
                <a:solidFill>
                  <a:srgbClr val="003B68"/>
                </a:solidFill>
              </a:rPr>
              <a:t>Here's why…</a:t>
            </a:r>
          </a:p>
          <a:p>
            <a:endParaRPr lang="en-US" sz="2400" b="1" i="1" dirty="0">
              <a:solidFill>
                <a:srgbClr val="3CA95C"/>
              </a:solidFill>
            </a:endParaRPr>
          </a:p>
          <a:p>
            <a:endParaRPr lang="en-US" sz="2400" b="1" i="1" dirty="0">
              <a:solidFill>
                <a:srgbClr val="3CA95C"/>
              </a:solidFill>
            </a:endParaRPr>
          </a:p>
        </p:txBody>
      </p:sp>
      <p:sp>
        <p:nvSpPr>
          <p:cNvPr id="9" name="Title 1">
            <a:extLst>
              <a:ext uri="{FF2B5EF4-FFF2-40B4-BE49-F238E27FC236}">
                <a16:creationId xmlns:a16="http://schemas.microsoft.com/office/drawing/2014/main" id="{BC354409-98CA-3DAC-7D50-CB904EEF6CF7}"/>
              </a:ext>
            </a:extLst>
          </p:cNvPr>
          <p:cNvSpPr>
            <a:spLocks noGrp="1"/>
          </p:cNvSpPr>
          <p:nvPr>
            <p:ph type="title"/>
          </p:nvPr>
        </p:nvSpPr>
        <p:spPr>
          <a:xfrm>
            <a:off x="617500" y="295122"/>
            <a:ext cx="9613861" cy="1080938"/>
          </a:xfrm>
        </p:spPr>
        <p:txBody>
          <a:bodyPr>
            <a:normAutofit fontScale="90000"/>
          </a:bodyPr>
          <a:lstStyle/>
          <a:p>
            <a:r>
              <a:rPr lang="en-US" dirty="0"/>
              <a:t>Then and Now</a:t>
            </a:r>
            <a:br>
              <a:rPr lang="en-US" dirty="0"/>
            </a:br>
            <a:r>
              <a:rPr lang="en-US" i="1" dirty="0"/>
              <a:t>Vaccination is still the best choice</a:t>
            </a:r>
            <a:endParaRPr lang="en-US" dirty="0"/>
          </a:p>
        </p:txBody>
      </p:sp>
      <p:pic>
        <p:nvPicPr>
          <p:cNvPr id="11" name="Picture 10" descr="A group of kids in a basketball court&#10;&#10;Description automatically generated with low confidence">
            <a:extLst>
              <a:ext uri="{FF2B5EF4-FFF2-40B4-BE49-F238E27FC236}">
                <a16:creationId xmlns:a16="http://schemas.microsoft.com/office/drawing/2014/main" id="{C77350F8-956F-FEA9-6A3A-E62A90F0D8A4}"/>
              </a:ext>
            </a:extLst>
          </p:cNvPr>
          <p:cNvPicPr>
            <a:picLocks noChangeAspect="1"/>
          </p:cNvPicPr>
          <p:nvPr/>
        </p:nvPicPr>
        <p:blipFill>
          <a:blip r:embed="rId3"/>
          <a:stretch>
            <a:fillRect/>
          </a:stretch>
        </p:blipFill>
        <p:spPr>
          <a:xfrm>
            <a:off x="125187" y="1126477"/>
            <a:ext cx="5043128" cy="5043128"/>
          </a:xfrm>
          <a:prstGeom prst="rect">
            <a:avLst/>
          </a:prstGeom>
        </p:spPr>
      </p:pic>
      <p:pic>
        <p:nvPicPr>
          <p:cNvPr id="8" name="Content Placeholder 7" descr="A child playing a trumpet&#10;&#10;Description automatically generated with medium confidence">
            <a:extLst>
              <a:ext uri="{FF2B5EF4-FFF2-40B4-BE49-F238E27FC236}">
                <a16:creationId xmlns:a16="http://schemas.microsoft.com/office/drawing/2014/main" id="{24734956-661D-5DBF-D1AF-C5E3C94A6845}"/>
              </a:ext>
            </a:extLst>
          </p:cNvPr>
          <p:cNvPicPr>
            <a:picLocks noGrp="1" noChangeAspect="1"/>
          </p:cNvPicPr>
          <p:nvPr>
            <p:ph idx="1"/>
          </p:nvPr>
        </p:nvPicPr>
        <p:blipFill>
          <a:blip r:embed="rId4"/>
          <a:stretch>
            <a:fillRect/>
          </a:stretch>
        </p:blipFill>
        <p:spPr>
          <a:xfrm>
            <a:off x="2254297" y="2758754"/>
            <a:ext cx="5043128" cy="5043128"/>
          </a:xfrm>
        </p:spPr>
      </p:pic>
    </p:spTree>
    <p:extLst>
      <p:ext uri="{BB962C8B-B14F-4D97-AF65-F5344CB8AC3E}">
        <p14:creationId xmlns:p14="http://schemas.microsoft.com/office/powerpoint/2010/main" val="40894180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51CED-25EF-A3DA-6BBD-D2132FA87675}"/>
              </a:ext>
            </a:extLst>
          </p:cNvPr>
          <p:cNvSpPr>
            <a:spLocks noGrp="1"/>
          </p:cNvSpPr>
          <p:nvPr>
            <p:ph type="title"/>
          </p:nvPr>
        </p:nvSpPr>
        <p:spPr/>
        <p:txBody>
          <a:bodyPr/>
          <a:lstStyle/>
          <a:p>
            <a:pPr marL="742950" indent="-742950">
              <a:buAutoNum type="arabicParenR"/>
            </a:pPr>
            <a:r>
              <a:rPr lang="en-US" dirty="0"/>
              <a:t>Vaccines are still needed.</a:t>
            </a:r>
          </a:p>
        </p:txBody>
      </p:sp>
      <p:sp>
        <p:nvSpPr>
          <p:cNvPr id="3" name="Content Placeholder 2">
            <a:extLst>
              <a:ext uri="{FF2B5EF4-FFF2-40B4-BE49-F238E27FC236}">
                <a16:creationId xmlns:a16="http://schemas.microsoft.com/office/drawing/2014/main" id="{5935A8FA-1CC3-9EBE-9096-E343D246F1DB}"/>
              </a:ext>
            </a:extLst>
          </p:cNvPr>
          <p:cNvSpPr>
            <a:spLocks noGrp="1"/>
          </p:cNvSpPr>
          <p:nvPr>
            <p:ph idx="1"/>
          </p:nvPr>
        </p:nvSpPr>
        <p:spPr/>
        <p:txBody>
          <a:bodyPr vert="horz" lIns="91440" tIns="45720" rIns="91440" bIns="45720" rtlCol="0" anchor="t">
            <a:normAutofit/>
          </a:bodyPr>
          <a:lstStyle/>
          <a:p>
            <a:pPr marL="0" indent="0">
              <a:buNone/>
            </a:pPr>
            <a:r>
              <a:rPr lang="en-US" sz="3000" b="1" dirty="0">
                <a:solidFill>
                  <a:srgbClr val="0070C0"/>
                </a:solidFill>
              </a:rPr>
              <a:t>Vaccine preventable diseases are still among us. </a:t>
            </a:r>
          </a:p>
          <a:p>
            <a:pPr marL="0" indent="0">
              <a:buNone/>
            </a:pPr>
            <a:r>
              <a:rPr lang="en-US" b="1" dirty="0">
                <a:solidFill>
                  <a:srgbClr val="003B68"/>
                </a:solidFill>
              </a:rPr>
              <a:t>Dinosaurs are frightening, but extinct. Other than smallpox, the vaccine preventable diseases are still among us. Some diseases such as tetanus and flu will </a:t>
            </a:r>
            <a:r>
              <a:rPr lang="en-US" b="1" i="1" dirty="0">
                <a:solidFill>
                  <a:srgbClr val="003B68"/>
                </a:solidFill>
              </a:rPr>
              <a:t>never</a:t>
            </a:r>
            <a:r>
              <a:rPr lang="en-US" b="1" dirty="0">
                <a:solidFill>
                  <a:srgbClr val="003B68"/>
                </a:solidFill>
              </a:rPr>
              <a:t> be eradicated.</a:t>
            </a:r>
          </a:p>
        </p:txBody>
      </p:sp>
      <p:pic>
        <p:nvPicPr>
          <p:cNvPr id="4" name="Picture 4">
            <a:extLst>
              <a:ext uri="{FF2B5EF4-FFF2-40B4-BE49-F238E27FC236}">
                <a16:creationId xmlns:a16="http://schemas.microsoft.com/office/drawing/2014/main" id="{72DF7956-DC1F-2DFA-C238-8332E407B68B}"/>
              </a:ext>
            </a:extLst>
          </p:cNvPr>
          <p:cNvPicPr>
            <a:picLocks noChangeAspect="1"/>
          </p:cNvPicPr>
          <p:nvPr/>
        </p:nvPicPr>
        <p:blipFill>
          <a:blip r:embed="rId3"/>
          <a:stretch>
            <a:fillRect/>
          </a:stretch>
        </p:blipFill>
        <p:spPr>
          <a:xfrm>
            <a:off x="6987310" y="3472057"/>
            <a:ext cx="4486563" cy="2996523"/>
          </a:xfrm>
          <a:prstGeom prst="rect">
            <a:avLst/>
          </a:prstGeom>
        </p:spPr>
      </p:pic>
    </p:spTree>
    <p:extLst>
      <p:ext uri="{BB962C8B-B14F-4D97-AF65-F5344CB8AC3E}">
        <p14:creationId xmlns:p14="http://schemas.microsoft.com/office/powerpoint/2010/main" val="36763870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FB614-8ED8-7F30-D57E-1A4AF0BD20FE}"/>
              </a:ext>
            </a:extLst>
          </p:cNvPr>
          <p:cNvSpPr>
            <a:spLocks noGrp="1"/>
          </p:cNvSpPr>
          <p:nvPr>
            <p:ph type="title"/>
          </p:nvPr>
        </p:nvSpPr>
        <p:spPr/>
        <p:txBody>
          <a:bodyPr/>
          <a:lstStyle/>
          <a:p>
            <a:pPr marL="742950" indent="-742950">
              <a:buAutoNum type="arabicParenR"/>
            </a:pPr>
            <a:r>
              <a:rPr lang="en-US" dirty="0"/>
              <a:t>Vaccines are still needed.</a:t>
            </a:r>
          </a:p>
        </p:txBody>
      </p:sp>
      <p:sp>
        <p:nvSpPr>
          <p:cNvPr id="3" name="Content Placeholder 2">
            <a:extLst>
              <a:ext uri="{FF2B5EF4-FFF2-40B4-BE49-F238E27FC236}">
                <a16:creationId xmlns:a16="http://schemas.microsoft.com/office/drawing/2014/main" id="{33426BFF-5932-39FB-5421-822EB0C0A782}"/>
              </a:ext>
            </a:extLst>
          </p:cNvPr>
          <p:cNvSpPr>
            <a:spLocks noGrp="1"/>
          </p:cNvSpPr>
          <p:nvPr>
            <p:ph idx="1"/>
          </p:nvPr>
        </p:nvSpPr>
        <p:spPr>
          <a:xfrm>
            <a:off x="6978083" y="2235858"/>
            <a:ext cx="4544445" cy="1726066"/>
          </a:xfrm>
        </p:spPr>
        <p:txBody>
          <a:bodyPr vert="horz" lIns="91440" tIns="45720" rIns="91440" bIns="45720" rtlCol="0" anchor="t">
            <a:normAutofit lnSpcReduction="10000"/>
          </a:bodyPr>
          <a:lstStyle/>
          <a:p>
            <a:pPr marL="0" indent="0">
              <a:buNone/>
            </a:pPr>
            <a:r>
              <a:rPr lang="en-US" sz="3400" b="1" dirty="0">
                <a:solidFill>
                  <a:srgbClr val="0070C0"/>
                </a:solidFill>
              </a:rPr>
              <a:t>There is no medicine to kill many viruses.</a:t>
            </a:r>
            <a:endParaRPr lang="en-US" sz="3400" dirty="0">
              <a:solidFill>
                <a:srgbClr val="0070C0"/>
              </a:solidFill>
            </a:endParaRPr>
          </a:p>
          <a:p>
            <a:pPr>
              <a:buNone/>
            </a:pPr>
            <a:br>
              <a:rPr lang="en-US" dirty="0"/>
            </a:br>
            <a:endParaRPr lang="en-US" dirty="0"/>
          </a:p>
          <a:p>
            <a:pPr marL="0" indent="0">
              <a:buNone/>
            </a:pPr>
            <a:endParaRPr lang="en-US" sz="3000" b="1" dirty="0">
              <a:solidFill>
                <a:srgbClr val="3CA95C"/>
              </a:solidFill>
            </a:endParaRPr>
          </a:p>
        </p:txBody>
      </p:sp>
      <p:pic>
        <p:nvPicPr>
          <p:cNvPr id="4" name="Picture 4">
            <a:extLst>
              <a:ext uri="{FF2B5EF4-FFF2-40B4-BE49-F238E27FC236}">
                <a16:creationId xmlns:a16="http://schemas.microsoft.com/office/drawing/2014/main" id="{A122DEFE-55C8-C37C-2EFC-7FBD9254D3C4}"/>
              </a:ext>
            </a:extLst>
          </p:cNvPr>
          <p:cNvPicPr>
            <a:picLocks noChangeAspect="1"/>
          </p:cNvPicPr>
          <p:nvPr/>
        </p:nvPicPr>
        <p:blipFill>
          <a:blip r:embed="rId3"/>
          <a:stretch>
            <a:fillRect/>
          </a:stretch>
        </p:blipFill>
        <p:spPr>
          <a:xfrm>
            <a:off x="819150" y="2234657"/>
            <a:ext cx="5336116" cy="3161267"/>
          </a:xfrm>
          <a:prstGeom prst="rect">
            <a:avLst/>
          </a:prstGeom>
        </p:spPr>
      </p:pic>
      <p:sp>
        <p:nvSpPr>
          <p:cNvPr id="5" name="TextBox 4">
            <a:extLst>
              <a:ext uri="{FF2B5EF4-FFF2-40B4-BE49-F238E27FC236}">
                <a16:creationId xmlns:a16="http://schemas.microsoft.com/office/drawing/2014/main" id="{46832B5C-AC7B-F162-D21F-88D8FD3AF9C1}"/>
              </a:ext>
            </a:extLst>
          </p:cNvPr>
          <p:cNvSpPr txBox="1"/>
          <p:nvPr/>
        </p:nvSpPr>
        <p:spPr>
          <a:xfrm>
            <a:off x="6946900" y="3221567"/>
            <a:ext cx="4817533"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003B68"/>
                </a:solidFill>
              </a:rPr>
              <a:t>Once you are infected with many viruses, we can treat symptoms, but </a:t>
            </a:r>
            <a:r>
              <a:rPr lang="en-US" sz="2400" b="1" dirty="0">
                <a:solidFill>
                  <a:srgbClr val="3CA95C"/>
                </a:solidFill>
              </a:rPr>
              <a:t>there is no medicine to rid the body of the infection.</a:t>
            </a:r>
            <a:endParaRPr lang="en-US" dirty="0">
              <a:solidFill>
                <a:srgbClr val="3CA95C"/>
              </a:solidFill>
            </a:endParaRPr>
          </a:p>
        </p:txBody>
      </p:sp>
    </p:spTree>
    <p:extLst>
      <p:ext uri="{BB962C8B-B14F-4D97-AF65-F5344CB8AC3E}">
        <p14:creationId xmlns:p14="http://schemas.microsoft.com/office/powerpoint/2010/main" val="11278715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62D2A33-F7BE-9ABA-503C-986D85057E34}"/>
              </a:ext>
            </a:extLst>
          </p:cNvPr>
          <p:cNvSpPr/>
          <p:nvPr/>
        </p:nvSpPr>
        <p:spPr>
          <a:xfrm>
            <a:off x="8019585" y="2555487"/>
            <a:ext cx="2862146" cy="3122341"/>
          </a:xfrm>
          <a:prstGeom prst="rect">
            <a:avLst/>
          </a:prstGeom>
          <a:solidFill>
            <a:srgbClr val="003B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6B0B9B9-DD62-9433-12A2-F116C3AE5EA5}"/>
              </a:ext>
            </a:extLst>
          </p:cNvPr>
          <p:cNvSpPr/>
          <p:nvPr/>
        </p:nvSpPr>
        <p:spPr>
          <a:xfrm>
            <a:off x="4321097" y="2555488"/>
            <a:ext cx="2890024" cy="3150218"/>
          </a:xfrm>
          <a:prstGeom prst="rect">
            <a:avLst/>
          </a:prstGeom>
          <a:solidFill>
            <a:srgbClr val="003B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31296F0-0FA0-40FB-6D51-12EC067D4D4E}"/>
              </a:ext>
            </a:extLst>
          </p:cNvPr>
          <p:cNvSpPr/>
          <p:nvPr/>
        </p:nvSpPr>
        <p:spPr>
          <a:xfrm>
            <a:off x="752707" y="2555487"/>
            <a:ext cx="2843560" cy="3150219"/>
          </a:xfrm>
          <a:prstGeom prst="rect">
            <a:avLst/>
          </a:prstGeom>
          <a:solidFill>
            <a:srgbClr val="003B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01589D-76CD-748B-B7BF-DA80A361D53B}"/>
              </a:ext>
            </a:extLst>
          </p:cNvPr>
          <p:cNvSpPr>
            <a:spLocks noGrp="1"/>
          </p:cNvSpPr>
          <p:nvPr>
            <p:ph type="title"/>
          </p:nvPr>
        </p:nvSpPr>
        <p:spPr/>
        <p:txBody>
          <a:bodyPr>
            <a:normAutofit fontScale="90000"/>
          </a:bodyPr>
          <a:lstStyle/>
          <a:p>
            <a:r>
              <a:rPr lang="en-US" dirty="0"/>
              <a:t>#1 Vaccines help protect the health and life of those who get vaccinated.</a:t>
            </a:r>
          </a:p>
        </p:txBody>
      </p:sp>
      <p:pic>
        <p:nvPicPr>
          <p:cNvPr id="6" name="Picture 6" descr="A picture containing person, indoor, bed&#10;&#10;Description automatically generated">
            <a:extLst>
              <a:ext uri="{FF2B5EF4-FFF2-40B4-BE49-F238E27FC236}">
                <a16:creationId xmlns:a16="http://schemas.microsoft.com/office/drawing/2014/main" id="{0555ABB1-78FF-AD47-905A-FF5F5FC99042}"/>
              </a:ext>
            </a:extLst>
          </p:cNvPr>
          <p:cNvPicPr>
            <a:picLocks noChangeAspect="1"/>
          </p:cNvPicPr>
          <p:nvPr/>
        </p:nvPicPr>
        <p:blipFill rotWithShape="1">
          <a:blip r:embed="rId2"/>
          <a:srcRect l="15165" t="173" r="24302" b="554"/>
          <a:stretch/>
        </p:blipFill>
        <p:spPr>
          <a:xfrm>
            <a:off x="8022146" y="2560783"/>
            <a:ext cx="2887897" cy="3147007"/>
          </a:xfrm>
          <a:prstGeom prst="rect">
            <a:avLst/>
          </a:prstGeom>
        </p:spPr>
      </p:pic>
      <p:pic>
        <p:nvPicPr>
          <p:cNvPr id="12" name="Picture 5" descr="A picture containing person, floor, indoor, child&#10;&#10;Description automatically generated">
            <a:extLst>
              <a:ext uri="{FF2B5EF4-FFF2-40B4-BE49-F238E27FC236}">
                <a16:creationId xmlns:a16="http://schemas.microsoft.com/office/drawing/2014/main" id="{3CA91618-784E-26BF-305A-9AFA0F35DE87}"/>
              </a:ext>
            </a:extLst>
          </p:cNvPr>
          <p:cNvPicPr>
            <a:picLocks noChangeAspect="1"/>
          </p:cNvPicPr>
          <p:nvPr/>
        </p:nvPicPr>
        <p:blipFill rotWithShape="1">
          <a:blip r:embed="rId3"/>
          <a:srcRect l="-405" t="16579" r="8097" b="17494"/>
          <a:stretch/>
        </p:blipFill>
        <p:spPr>
          <a:xfrm>
            <a:off x="4327601" y="2560783"/>
            <a:ext cx="2886143" cy="3158064"/>
          </a:xfrm>
          <a:prstGeom prst="rect">
            <a:avLst/>
          </a:prstGeom>
        </p:spPr>
      </p:pic>
      <p:sp>
        <p:nvSpPr>
          <p:cNvPr id="13" name="TextBox 12">
            <a:extLst>
              <a:ext uri="{FF2B5EF4-FFF2-40B4-BE49-F238E27FC236}">
                <a16:creationId xmlns:a16="http://schemas.microsoft.com/office/drawing/2014/main" id="{4FB2153D-B97F-90E5-57CD-70B5954BD46A}"/>
              </a:ext>
            </a:extLst>
          </p:cNvPr>
          <p:cNvSpPr txBox="1"/>
          <p:nvPr/>
        </p:nvSpPr>
        <p:spPr>
          <a:xfrm>
            <a:off x="1161585" y="3094463"/>
            <a:ext cx="2025804"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After 2 doses of the MMR vaccines, 99.7% of vaccinated individuals are immune to measles</a:t>
            </a:r>
          </a:p>
        </p:txBody>
      </p:sp>
    </p:spTree>
    <p:extLst>
      <p:ext uri="{BB962C8B-B14F-4D97-AF65-F5344CB8AC3E}">
        <p14:creationId xmlns:p14="http://schemas.microsoft.com/office/powerpoint/2010/main" val="9143275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5CAED-8551-5277-D69D-A43B85338ED1}"/>
              </a:ext>
            </a:extLst>
          </p:cNvPr>
          <p:cNvSpPr>
            <a:spLocks noGrp="1"/>
          </p:cNvSpPr>
          <p:nvPr>
            <p:ph type="title"/>
          </p:nvPr>
        </p:nvSpPr>
        <p:spPr/>
        <p:txBody>
          <a:bodyPr/>
          <a:lstStyle/>
          <a:p>
            <a:pPr marL="742950" indent="-742950">
              <a:buAutoNum type="arabicParenR"/>
            </a:pPr>
            <a:r>
              <a:rPr lang="en-US" dirty="0"/>
              <a:t>Vaccines are still needed.</a:t>
            </a:r>
          </a:p>
        </p:txBody>
      </p:sp>
      <p:sp>
        <p:nvSpPr>
          <p:cNvPr id="3" name="Content Placeholder 2">
            <a:extLst>
              <a:ext uri="{FF2B5EF4-FFF2-40B4-BE49-F238E27FC236}">
                <a16:creationId xmlns:a16="http://schemas.microsoft.com/office/drawing/2014/main" id="{E125B854-FF52-071B-9E10-2299F77D1CBD}"/>
              </a:ext>
            </a:extLst>
          </p:cNvPr>
          <p:cNvSpPr>
            <a:spLocks noGrp="1"/>
          </p:cNvSpPr>
          <p:nvPr>
            <p:ph idx="1"/>
          </p:nvPr>
        </p:nvSpPr>
        <p:spPr/>
        <p:txBody>
          <a:bodyPr vert="horz" lIns="91440" tIns="45720" rIns="91440" bIns="45720" rtlCol="0" anchor="t">
            <a:normAutofit/>
          </a:bodyPr>
          <a:lstStyle/>
          <a:p>
            <a:pPr marL="0" indent="0">
              <a:buNone/>
            </a:pPr>
            <a:r>
              <a:rPr lang="en-US" sz="3000" b="1" dirty="0">
                <a:solidFill>
                  <a:srgbClr val="0070C0"/>
                </a:solidFill>
              </a:rPr>
              <a:t>Vaccination is better than natural infection.</a:t>
            </a:r>
          </a:p>
        </p:txBody>
      </p:sp>
      <p:sp>
        <p:nvSpPr>
          <p:cNvPr id="4" name="TextBox 3">
            <a:extLst>
              <a:ext uri="{FF2B5EF4-FFF2-40B4-BE49-F238E27FC236}">
                <a16:creationId xmlns:a16="http://schemas.microsoft.com/office/drawing/2014/main" id="{E226615C-B431-9475-D288-E8866C7D7FF0}"/>
              </a:ext>
            </a:extLst>
          </p:cNvPr>
          <p:cNvSpPr txBox="1"/>
          <p:nvPr/>
        </p:nvSpPr>
        <p:spPr>
          <a:xfrm>
            <a:off x="491067" y="2332567"/>
            <a:ext cx="5700183" cy="42780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003B68"/>
                </a:solidFill>
                <a:latin typeface="Trebuchet MS"/>
              </a:rPr>
              <a:t>Vaccination is better than natural infection </a:t>
            </a:r>
            <a:r>
              <a:rPr lang="en-US" sz="2000" b="1" dirty="0">
                <a:solidFill>
                  <a:srgbClr val="003B68"/>
                </a:solidFill>
                <a:highlight>
                  <a:srgbClr val="FDF3D7"/>
                </a:highlight>
                <a:latin typeface="Trebuchet MS"/>
              </a:rPr>
              <a:t>because vaccination has LESS side effects</a:t>
            </a:r>
            <a:r>
              <a:rPr lang="en-US" sz="2000" b="1" dirty="0">
                <a:solidFill>
                  <a:srgbClr val="003B68"/>
                </a:solidFill>
                <a:latin typeface="Trebuchet MS"/>
              </a:rPr>
              <a:t>. </a:t>
            </a:r>
          </a:p>
          <a:p>
            <a:endParaRPr lang="en-US" sz="2000" b="1" dirty="0">
              <a:solidFill>
                <a:srgbClr val="003B68"/>
              </a:solidFill>
              <a:latin typeface="Trebuchet MS"/>
            </a:endParaRPr>
          </a:p>
          <a:p>
            <a:r>
              <a:rPr lang="en-US" sz="2000" b="1" u="sng" dirty="0">
                <a:solidFill>
                  <a:srgbClr val="003B68"/>
                </a:solidFill>
                <a:latin typeface="Trebuchet MS"/>
              </a:rPr>
              <a:t>After vaccination</a:t>
            </a:r>
            <a:r>
              <a:rPr lang="en-US" sz="2000" b="1" dirty="0">
                <a:solidFill>
                  <a:srgbClr val="003B68"/>
                </a:solidFill>
                <a:latin typeface="Trebuchet MS"/>
              </a:rPr>
              <a:t> people may have a sore arm, a day of fever, aches, tiredness.</a:t>
            </a:r>
          </a:p>
          <a:p>
            <a:r>
              <a:rPr lang="en-US" sz="2000" b="1" dirty="0">
                <a:solidFill>
                  <a:srgbClr val="003B68"/>
                </a:solidFill>
                <a:latin typeface="Trebuchet MS"/>
              </a:rPr>
              <a:t> </a:t>
            </a:r>
            <a:endParaRPr lang="en-US" sz="2000" dirty="0">
              <a:solidFill>
                <a:srgbClr val="FFFFFF"/>
              </a:solidFill>
              <a:latin typeface="Trebuchet MS"/>
            </a:endParaRPr>
          </a:p>
          <a:p>
            <a:r>
              <a:rPr lang="en-US" sz="2000" b="1" u="sng" dirty="0">
                <a:solidFill>
                  <a:srgbClr val="003B68"/>
                </a:solidFill>
                <a:latin typeface="Trebuchet MS"/>
              </a:rPr>
              <a:t>After natural infection</a:t>
            </a:r>
            <a:r>
              <a:rPr lang="en-US" sz="2000" b="1" dirty="0">
                <a:solidFill>
                  <a:srgbClr val="003B68"/>
                </a:solidFill>
                <a:latin typeface="Trebuchet MS"/>
              </a:rPr>
              <a:t> people may have: </a:t>
            </a:r>
            <a:endParaRPr lang="en-US" sz="2000" dirty="0"/>
          </a:p>
          <a:p>
            <a:pPr marL="285750" indent="-285750">
              <a:buFont typeface="Arial"/>
              <a:buChar char="•"/>
            </a:pPr>
            <a:r>
              <a:rPr lang="en-US" sz="1600" b="1" dirty="0">
                <a:solidFill>
                  <a:srgbClr val="003B68"/>
                </a:solidFill>
                <a:latin typeface="Trebuchet MS"/>
              </a:rPr>
              <a:t>Paralysis (polio disease)</a:t>
            </a:r>
          </a:p>
          <a:p>
            <a:pPr marL="285750" indent="-285750">
              <a:buFont typeface="Arial"/>
              <a:buChar char="•"/>
            </a:pPr>
            <a:r>
              <a:rPr lang="en-US" sz="1600" b="1" dirty="0">
                <a:solidFill>
                  <a:srgbClr val="003B68"/>
                </a:solidFill>
                <a:latin typeface="Trebuchet MS"/>
              </a:rPr>
              <a:t>Permanent brain damage (Hib disease)</a:t>
            </a:r>
          </a:p>
          <a:p>
            <a:pPr marL="285750" indent="-285750">
              <a:buFont typeface="Arial"/>
              <a:buChar char="•"/>
            </a:pPr>
            <a:r>
              <a:rPr lang="en-US" sz="1600" b="1" dirty="0">
                <a:solidFill>
                  <a:srgbClr val="003B68"/>
                </a:solidFill>
                <a:latin typeface="Trebuchet MS"/>
              </a:rPr>
              <a:t>Liver failure (hepatitis B disease)</a:t>
            </a:r>
          </a:p>
          <a:p>
            <a:pPr marL="285750" indent="-285750">
              <a:buFont typeface="Arial"/>
              <a:buChar char="•"/>
            </a:pPr>
            <a:r>
              <a:rPr lang="en-US" sz="1600" b="1" dirty="0">
                <a:solidFill>
                  <a:srgbClr val="003B68"/>
                </a:solidFill>
                <a:latin typeface="Trebuchet MS"/>
              </a:rPr>
              <a:t>Deafness (rubella disease)</a:t>
            </a:r>
          </a:p>
          <a:p>
            <a:pPr marL="285750" indent="-285750">
              <a:buFont typeface="Arial"/>
              <a:buChar char="•"/>
            </a:pPr>
            <a:r>
              <a:rPr lang="en-US" sz="1600" b="1" dirty="0">
                <a:solidFill>
                  <a:srgbClr val="003B68"/>
                </a:solidFill>
                <a:latin typeface="Trebuchet MS"/>
              </a:rPr>
              <a:t>Cancer (HPV)</a:t>
            </a:r>
          </a:p>
          <a:p>
            <a:pPr marL="285750" indent="-285750">
              <a:buFont typeface="Arial"/>
              <a:buChar char="•"/>
            </a:pPr>
            <a:r>
              <a:rPr lang="en-US" sz="1600" b="1" dirty="0">
                <a:solidFill>
                  <a:srgbClr val="003B68"/>
                </a:solidFill>
                <a:latin typeface="Trebuchet MS"/>
              </a:rPr>
              <a:t>Loss of limbs (meningococcus)</a:t>
            </a:r>
          </a:p>
          <a:p>
            <a:pPr marL="285750" indent="-285750">
              <a:buFont typeface="Arial"/>
              <a:buChar char="•"/>
            </a:pPr>
            <a:r>
              <a:rPr lang="en-US" sz="1600" b="1" dirty="0">
                <a:solidFill>
                  <a:srgbClr val="003B68"/>
                </a:solidFill>
                <a:latin typeface="Trebuchet MS"/>
              </a:rPr>
              <a:t>Death (many)</a:t>
            </a:r>
          </a:p>
        </p:txBody>
      </p:sp>
      <p:pic>
        <p:nvPicPr>
          <p:cNvPr id="6146" name="Picture 2">
            <a:extLst>
              <a:ext uri="{FF2B5EF4-FFF2-40B4-BE49-F238E27FC236}">
                <a16:creationId xmlns:a16="http://schemas.microsoft.com/office/drawing/2014/main" id="{6C3C4FF4-1A49-CD89-AF2B-E146FF102B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3608" y="2487037"/>
            <a:ext cx="5267325" cy="3982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82578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5CAED-8551-5277-D69D-A43B85338ED1}"/>
              </a:ext>
            </a:extLst>
          </p:cNvPr>
          <p:cNvSpPr>
            <a:spLocks noGrp="1"/>
          </p:cNvSpPr>
          <p:nvPr>
            <p:ph type="title"/>
          </p:nvPr>
        </p:nvSpPr>
        <p:spPr/>
        <p:txBody>
          <a:bodyPr/>
          <a:lstStyle/>
          <a:p>
            <a:pPr marL="742950" indent="-742950">
              <a:buAutoNum type="arabicParenR"/>
            </a:pPr>
            <a:r>
              <a:rPr lang="en-US" dirty="0"/>
              <a:t>Vaccines are still needed.</a:t>
            </a:r>
          </a:p>
        </p:txBody>
      </p:sp>
      <p:sp>
        <p:nvSpPr>
          <p:cNvPr id="3" name="Content Placeholder 2">
            <a:extLst>
              <a:ext uri="{FF2B5EF4-FFF2-40B4-BE49-F238E27FC236}">
                <a16:creationId xmlns:a16="http://schemas.microsoft.com/office/drawing/2014/main" id="{E125B854-FF52-071B-9E10-2299F77D1CBD}"/>
              </a:ext>
            </a:extLst>
          </p:cNvPr>
          <p:cNvSpPr>
            <a:spLocks noGrp="1"/>
          </p:cNvSpPr>
          <p:nvPr>
            <p:ph idx="1"/>
          </p:nvPr>
        </p:nvSpPr>
        <p:spPr>
          <a:xfrm>
            <a:off x="617500" y="1770191"/>
            <a:ext cx="9277614" cy="3599316"/>
          </a:xfrm>
        </p:spPr>
        <p:txBody>
          <a:bodyPr vert="horz" lIns="91440" tIns="45720" rIns="91440" bIns="45720" rtlCol="0" anchor="t">
            <a:normAutofit/>
          </a:bodyPr>
          <a:lstStyle/>
          <a:p>
            <a:pPr marL="0" indent="0">
              <a:buNone/>
            </a:pPr>
            <a:r>
              <a:rPr lang="en-US" sz="3000" b="1" dirty="0">
                <a:solidFill>
                  <a:srgbClr val="0070C0"/>
                </a:solidFill>
              </a:rPr>
              <a:t>Vaccines help prevent the spread of disease.</a:t>
            </a:r>
          </a:p>
          <a:p>
            <a:pPr>
              <a:buNone/>
            </a:pPr>
            <a:r>
              <a:rPr lang="en-US" b="1" dirty="0">
                <a:solidFill>
                  <a:srgbClr val="003B68"/>
                </a:solidFill>
                <a:ea typeface="+mn-lt"/>
                <a:cs typeface="+mn-lt"/>
              </a:rPr>
              <a:t>Vaccines protect the person who receives them and, indirectly, the people close to them.</a:t>
            </a:r>
            <a:br>
              <a:rPr lang="en-US" dirty="0"/>
            </a:br>
            <a:endParaRPr lang="en-US" dirty="0"/>
          </a:p>
          <a:p>
            <a:pPr marL="0" indent="0">
              <a:buNone/>
            </a:pPr>
            <a:endParaRPr lang="en-US" sz="3000" b="1" dirty="0">
              <a:solidFill>
                <a:srgbClr val="0070C0"/>
              </a:solidFill>
            </a:endParaRPr>
          </a:p>
        </p:txBody>
      </p:sp>
      <p:pic>
        <p:nvPicPr>
          <p:cNvPr id="7170" name="Picture 2">
            <a:extLst>
              <a:ext uri="{FF2B5EF4-FFF2-40B4-BE49-F238E27FC236}">
                <a16:creationId xmlns:a16="http://schemas.microsoft.com/office/drawing/2014/main" id="{0562DBD8-BA52-1841-9E2C-EBF2902F16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2943" y="2963562"/>
            <a:ext cx="5241004" cy="3495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98238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5CAED-8551-5277-D69D-A43B85338ED1}"/>
              </a:ext>
            </a:extLst>
          </p:cNvPr>
          <p:cNvSpPr>
            <a:spLocks noGrp="1"/>
          </p:cNvSpPr>
          <p:nvPr>
            <p:ph type="title"/>
          </p:nvPr>
        </p:nvSpPr>
        <p:spPr/>
        <p:txBody>
          <a:bodyPr/>
          <a:lstStyle/>
          <a:p>
            <a:pPr marL="742950" indent="-742950">
              <a:buAutoNum type="arabicParenR"/>
            </a:pPr>
            <a:r>
              <a:rPr lang="en-US" dirty="0"/>
              <a:t>Vaccines are still needed.</a:t>
            </a:r>
          </a:p>
        </p:txBody>
      </p:sp>
      <p:sp>
        <p:nvSpPr>
          <p:cNvPr id="3" name="Content Placeholder 2">
            <a:extLst>
              <a:ext uri="{FF2B5EF4-FFF2-40B4-BE49-F238E27FC236}">
                <a16:creationId xmlns:a16="http://schemas.microsoft.com/office/drawing/2014/main" id="{E125B854-FF52-071B-9E10-2299F77D1CBD}"/>
              </a:ext>
            </a:extLst>
          </p:cNvPr>
          <p:cNvSpPr>
            <a:spLocks noGrp="1"/>
          </p:cNvSpPr>
          <p:nvPr>
            <p:ph idx="1"/>
          </p:nvPr>
        </p:nvSpPr>
        <p:spPr>
          <a:xfrm>
            <a:off x="617500" y="1770191"/>
            <a:ext cx="9277614" cy="3599316"/>
          </a:xfrm>
        </p:spPr>
        <p:txBody>
          <a:bodyPr vert="horz" lIns="91440" tIns="45720" rIns="91440" bIns="45720" rtlCol="0" anchor="t">
            <a:normAutofit/>
          </a:bodyPr>
          <a:lstStyle/>
          <a:p>
            <a:pPr marL="0" indent="0">
              <a:buNone/>
            </a:pPr>
            <a:r>
              <a:rPr lang="en-US" sz="3000" b="1" dirty="0">
                <a:solidFill>
                  <a:srgbClr val="0070C0"/>
                </a:solidFill>
              </a:rPr>
              <a:t>Prevention is better than a cure (or just hoping my loved one is not infected).</a:t>
            </a:r>
          </a:p>
          <a:p>
            <a:pPr marL="0" indent="0" algn="l" fontAlgn="base">
              <a:buNone/>
            </a:pPr>
            <a:r>
              <a:rPr lang="en-US" b="1" dirty="0">
                <a:solidFill>
                  <a:srgbClr val="003B68"/>
                </a:solidFill>
                <a:ea typeface="+mn-lt"/>
                <a:cs typeface="+mn-lt"/>
              </a:rPr>
              <a:t>Protection through vaccination has been shown to be more effective and safer.</a:t>
            </a:r>
            <a:br>
              <a:rPr lang="en-US" b="1" dirty="0">
                <a:solidFill>
                  <a:srgbClr val="003B68"/>
                </a:solidFill>
                <a:ea typeface="+mn-lt"/>
                <a:cs typeface="+mn-lt"/>
              </a:rPr>
            </a:br>
            <a:endParaRPr lang="en-US" b="1" dirty="0">
              <a:solidFill>
                <a:srgbClr val="003B68"/>
              </a:solidFill>
              <a:ea typeface="+mn-lt"/>
              <a:cs typeface="+mn-lt"/>
            </a:endParaRPr>
          </a:p>
          <a:p>
            <a:pPr marL="0" indent="0" algn="l" fontAlgn="base">
              <a:buNone/>
            </a:pPr>
            <a:r>
              <a:rPr lang="en-US" b="1" dirty="0">
                <a:solidFill>
                  <a:srgbClr val="003B68"/>
                </a:solidFill>
                <a:ea typeface="+mn-lt"/>
                <a:cs typeface="+mn-lt"/>
              </a:rPr>
              <a:t>There is no specific medicine to fight most of the viruses that cause vaccine-preventable diseases. For example, there is no specific medicine against polio virus, HPV, or measles. </a:t>
            </a:r>
            <a:br>
              <a:rPr lang="en-US" dirty="0"/>
            </a:br>
            <a:endParaRPr lang="en-US" dirty="0"/>
          </a:p>
          <a:p>
            <a:pPr marL="0" indent="0">
              <a:buNone/>
            </a:pPr>
            <a:endParaRPr lang="en-US" sz="3000" b="1" dirty="0">
              <a:solidFill>
                <a:srgbClr val="0070C0"/>
              </a:solidFill>
            </a:endParaRPr>
          </a:p>
        </p:txBody>
      </p:sp>
      <p:pic>
        <p:nvPicPr>
          <p:cNvPr id="8194" name="Picture 2">
            <a:extLst>
              <a:ext uri="{FF2B5EF4-FFF2-40B4-BE49-F238E27FC236}">
                <a16:creationId xmlns:a16="http://schemas.microsoft.com/office/drawing/2014/main" id="{6CF9451F-99AB-C611-CF2F-0F94E701A2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1425" y="4998006"/>
            <a:ext cx="4171950" cy="1859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89739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5CAED-8551-5277-D69D-A43B85338ED1}"/>
              </a:ext>
            </a:extLst>
          </p:cNvPr>
          <p:cNvSpPr>
            <a:spLocks noGrp="1"/>
          </p:cNvSpPr>
          <p:nvPr>
            <p:ph type="title"/>
          </p:nvPr>
        </p:nvSpPr>
        <p:spPr/>
        <p:txBody>
          <a:bodyPr/>
          <a:lstStyle/>
          <a:p>
            <a:r>
              <a:rPr lang="en-US" dirty="0"/>
              <a:t>2) Vaccines work.</a:t>
            </a:r>
          </a:p>
        </p:txBody>
      </p:sp>
      <p:sp>
        <p:nvSpPr>
          <p:cNvPr id="3" name="Content Placeholder 2">
            <a:extLst>
              <a:ext uri="{FF2B5EF4-FFF2-40B4-BE49-F238E27FC236}">
                <a16:creationId xmlns:a16="http://schemas.microsoft.com/office/drawing/2014/main" id="{E125B854-FF52-071B-9E10-2299F77D1CBD}"/>
              </a:ext>
            </a:extLst>
          </p:cNvPr>
          <p:cNvSpPr>
            <a:spLocks noGrp="1"/>
          </p:cNvSpPr>
          <p:nvPr>
            <p:ph idx="1"/>
          </p:nvPr>
        </p:nvSpPr>
        <p:spPr>
          <a:xfrm>
            <a:off x="617499" y="1770191"/>
            <a:ext cx="5116551" cy="3599316"/>
          </a:xfrm>
        </p:spPr>
        <p:txBody>
          <a:bodyPr>
            <a:noAutofit/>
          </a:bodyPr>
          <a:lstStyle/>
          <a:p>
            <a:pPr marL="0" indent="0" algn="l" fontAlgn="base">
              <a:buNone/>
            </a:pPr>
            <a:r>
              <a:rPr lang="en-US" sz="2000" b="1" i="0" dirty="0">
                <a:solidFill>
                  <a:srgbClr val="003B68"/>
                </a:solidFill>
                <a:effectLst/>
                <a:latin typeface="+mj-lt"/>
              </a:rPr>
              <a:t>Vaccines work with the natural immune system.</a:t>
            </a:r>
            <a:endParaRPr lang="en-US" sz="2000" b="0" i="0" dirty="0">
              <a:solidFill>
                <a:srgbClr val="003B68"/>
              </a:solidFill>
              <a:effectLst/>
              <a:latin typeface="+mj-lt"/>
            </a:endParaRPr>
          </a:p>
          <a:p>
            <a:pPr algn="l" fontAlgn="base">
              <a:buFont typeface="Arial" panose="020B0604020202020204" pitchFamily="34" charset="0"/>
              <a:buChar char="•"/>
            </a:pPr>
            <a:r>
              <a:rPr lang="en-US" sz="2000" b="0" i="0" dirty="0">
                <a:solidFill>
                  <a:srgbClr val="003B68"/>
                </a:solidFill>
                <a:effectLst/>
                <a:latin typeface="+mj-lt"/>
              </a:rPr>
              <a:t>A vaccine contains some part or parts of the disease germ – called </a:t>
            </a:r>
            <a:r>
              <a:rPr lang="en-US" sz="2000" b="1" i="0" dirty="0">
                <a:solidFill>
                  <a:srgbClr val="0070C0"/>
                </a:solidFill>
                <a:effectLst/>
                <a:latin typeface="+mj-lt"/>
              </a:rPr>
              <a:t>antigens</a:t>
            </a:r>
            <a:r>
              <a:rPr lang="en-US" sz="2000" b="0" i="0" dirty="0">
                <a:solidFill>
                  <a:srgbClr val="003B68"/>
                </a:solidFill>
                <a:effectLst/>
                <a:latin typeface="+mj-lt"/>
              </a:rPr>
              <a:t>.</a:t>
            </a:r>
            <a:br>
              <a:rPr lang="en-US" sz="2000" b="0" i="0" dirty="0">
                <a:solidFill>
                  <a:srgbClr val="003B68"/>
                </a:solidFill>
                <a:effectLst/>
                <a:latin typeface="+mj-lt"/>
              </a:rPr>
            </a:br>
            <a:r>
              <a:rPr lang="en-US" sz="2000" b="0" i="0" dirty="0">
                <a:solidFill>
                  <a:srgbClr val="003B68"/>
                </a:solidFill>
                <a:effectLst/>
                <a:latin typeface="+mj-lt"/>
              </a:rPr>
              <a:t>When the antigen is injected, the body recognizes the invader and makes </a:t>
            </a:r>
            <a:r>
              <a:rPr lang="en-US" sz="2000" b="1" i="0" dirty="0">
                <a:solidFill>
                  <a:srgbClr val="0070C0"/>
                </a:solidFill>
                <a:effectLst/>
                <a:latin typeface="+mj-lt"/>
              </a:rPr>
              <a:t>antibodies</a:t>
            </a:r>
            <a:r>
              <a:rPr lang="en-US" sz="2000" b="0" i="0" dirty="0">
                <a:solidFill>
                  <a:srgbClr val="003B68"/>
                </a:solidFill>
                <a:effectLst/>
                <a:latin typeface="+mj-lt"/>
              </a:rPr>
              <a:t>.</a:t>
            </a:r>
          </a:p>
          <a:p>
            <a:pPr algn="l" fontAlgn="base">
              <a:buFont typeface="Arial" panose="020B0604020202020204" pitchFamily="34" charset="0"/>
              <a:buChar char="•"/>
            </a:pPr>
            <a:r>
              <a:rPr lang="en-US" sz="2000" b="0" i="0" dirty="0">
                <a:solidFill>
                  <a:srgbClr val="003B68"/>
                </a:solidFill>
                <a:effectLst/>
                <a:latin typeface="+mj-lt"/>
              </a:rPr>
              <a:t>Unlike the actual disease germ, the vaccine does not overwhelm the immune system; the person does not get the disease.</a:t>
            </a:r>
          </a:p>
          <a:p>
            <a:pPr algn="l" fontAlgn="base">
              <a:buFont typeface="Arial" panose="020B0604020202020204" pitchFamily="34" charset="0"/>
              <a:buChar char="•"/>
            </a:pPr>
            <a:r>
              <a:rPr lang="en-US" sz="2000" b="0" i="0" dirty="0">
                <a:solidFill>
                  <a:srgbClr val="003B68"/>
                </a:solidFill>
                <a:effectLst/>
                <a:latin typeface="+mj-lt"/>
              </a:rPr>
              <a:t>While the antibodies fight the antigens, the immune system creates </a:t>
            </a:r>
            <a:r>
              <a:rPr lang="en-US" sz="2000" b="1" i="0" dirty="0">
                <a:solidFill>
                  <a:srgbClr val="0070C0"/>
                </a:solidFill>
                <a:effectLst/>
                <a:latin typeface="+mj-lt"/>
              </a:rPr>
              <a:t>memory cells</a:t>
            </a:r>
            <a:r>
              <a:rPr lang="en-US" sz="2000" b="0" i="0" dirty="0">
                <a:solidFill>
                  <a:srgbClr val="0070C0"/>
                </a:solidFill>
                <a:effectLst/>
                <a:latin typeface="+mj-lt"/>
              </a:rPr>
              <a:t> </a:t>
            </a:r>
            <a:r>
              <a:rPr lang="en-US" sz="2000" b="0" i="0" dirty="0">
                <a:solidFill>
                  <a:srgbClr val="003B68"/>
                </a:solidFill>
                <a:effectLst/>
                <a:latin typeface="+mj-lt"/>
              </a:rPr>
              <a:t>to help fight off the disease should the person ever be exposed to it again.</a:t>
            </a:r>
          </a:p>
          <a:p>
            <a:endParaRPr lang="en-US" sz="2000" dirty="0">
              <a:latin typeface="+mj-lt"/>
            </a:endParaRPr>
          </a:p>
        </p:txBody>
      </p:sp>
      <p:pic>
        <p:nvPicPr>
          <p:cNvPr id="9218" name="Picture 2">
            <a:extLst>
              <a:ext uri="{FF2B5EF4-FFF2-40B4-BE49-F238E27FC236}">
                <a16:creationId xmlns:a16="http://schemas.microsoft.com/office/drawing/2014/main" id="{5881A93D-1F56-E3C2-4A2B-1BD8AA559F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371725"/>
            <a:ext cx="5743574" cy="3219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79015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5CAED-8551-5277-D69D-A43B85338ED1}"/>
              </a:ext>
            </a:extLst>
          </p:cNvPr>
          <p:cNvSpPr>
            <a:spLocks noGrp="1"/>
          </p:cNvSpPr>
          <p:nvPr>
            <p:ph type="title"/>
          </p:nvPr>
        </p:nvSpPr>
        <p:spPr/>
        <p:txBody>
          <a:bodyPr/>
          <a:lstStyle/>
          <a:p>
            <a:r>
              <a:rPr lang="en-US" dirty="0"/>
              <a:t>2) Vaccines work.</a:t>
            </a:r>
          </a:p>
        </p:txBody>
      </p:sp>
      <p:sp>
        <p:nvSpPr>
          <p:cNvPr id="3" name="Content Placeholder 2">
            <a:extLst>
              <a:ext uri="{FF2B5EF4-FFF2-40B4-BE49-F238E27FC236}">
                <a16:creationId xmlns:a16="http://schemas.microsoft.com/office/drawing/2014/main" id="{E125B854-FF52-071B-9E10-2299F77D1CBD}"/>
              </a:ext>
            </a:extLst>
          </p:cNvPr>
          <p:cNvSpPr>
            <a:spLocks noGrp="1"/>
          </p:cNvSpPr>
          <p:nvPr>
            <p:ph idx="1"/>
          </p:nvPr>
        </p:nvSpPr>
        <p:spPr>
          <a:xfrm>
            <a:off x="617499" y="1770191"/>
            <a:ext cx="5116551" cy="449134"/>
          </a:xfrm>
        </p:spPr>
        <p:txBody>
          <a:bodyPr>
            <a:noAutofit/>
          </a:bodyPr>
          <a:lstStyle/>
          <a:p>
            <a:pPr marL="0" indent="0" algn="l" fontAlgn="base">
              <a:buNone/>
            </a:pPr>
            <a:r>
              <a:rPr lang="en-US" sz="2000" b="1" i="0" dirty="0">
                <a:solidFill>
                  <a:srgbClr val="003B68"/>
                </a:solidFill>
                <a:effectLst/>
                <a:latin typeface="+mj-lt"/>
              </a:rPr>
              <a:t>This system really works! </a:t>
            </a:r>
            <a:endParaRPr lang="en-US" sz="2000" dirty="0">
              <a:latin typeface="+mj-lt"/>
            </a:endParaRPr>
          </a:p>
        </p:txBody>
      </p:sp>
      <p:pic>
        <p:nvPicPr>
          <p:cNvPr id="5" name="Picture 4">
            <a:extLst>
              <a:ext uri="{FF2B5EF4-FFF2-40B4-BE49-F238E27FC236}">
                <a16:creationId xmlns:a16="http://schemas.microsoft.com/office/drawing/2014/main" id="{D3A458E3-22B0-F515-71E0-2871AD8DBFDF}"/>
              </a:ext>
            </a:extLst>
          </p:cNvPr>
          <p:cNvPicPr>
            <a:picLocks noChangeAspect="1"/>
          </p:cNvPicPr>
          <p:nvPr/>
        </p:nvPicPr>
        <p:blipFill>
          <a:blip r:embed="rId3"/>
          <a:stretch>
            <a:fillRect/>
          </a:stretch>
        </p:blipFill>
        <p:spPr>
          <a:xfrm>
            <a:off x="1495143" y="2319056"/>
            <a:ext cx="4039164" cy="4029637"/>
          </a:xfrm>
          <a:prstGeom prst="rect">
            <a:avLst/>
          </a:prstGeom>
        </p:spPr>
      </p:pic>
      <p:pic>
        <p:nvPicPr>
          <p:cNvPr id="7" name="Picture 6">
            <a:extLst>
              <a:ext uri="{FF2B5EF4-FFF2-40B4-BE49-F238E27FC236}">
                <a16:creationId xmlns:a16="http://schemas.microsoft.com/office/drawing/2014/main" id="{1634D1DF-6D86-F8AA-2AA9-21670950DFAE}"/>
              </a:ext>
            </a:extLst>
          </p:cNvPr>
          <p:cNvPicPr>
            <a:picLocks noChangeAspect="1"/>
          </p:cNvPicPr>
          <p:nvPr/>
        </p:nvPicPr>
        <p:blipFill>
          <a:blip r:embed="rId4"/>
          <a:stretch>
            <a:fillRect/>
          </a:stretch>
        </p:blipFill>
        <p:spPr>
          <a:xfrm>
            <a:off x="6096000" y="2309529"/>
            <a:ext cx="4020111" cy="4039164"/>
          </a:xfrm>
          <a:prstGeom prst="rect">
            <a:avLst/>
          </a:prstGeom>
        </p:spPr>
      </p:pic>
    </p:spTree>
    <p:extLst>
      <p:ext uri="{BB962C8B-B14F-4D97-AF65-F5344CB8AC3E}">
        <p14:creationId xmlns:p14="http://schemas.microsoft.com/office/powerpoint/2010/main" val="23739638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5CAED-8551-5277-D69D-A43B85338ED1}"/>
              </a:ext>
            </a:extLst>
          </p:cNvPr>
          <p:cNvSpPr>
            <a:spLocks noGrp="1"/>
          </p:cNvSpPr>
          <p:nvPr>
            <p:ph type="title"/>
          </p:nvPr>
        </p:nvSpPr>
        <p:spPr/>
        <p:txBody>
          <a:bodyPr/>
          <a:lstStyle/>
          <a:p>
            <a:r>
              <a:rPr lang="en-US" dirty="0"/>
              <a:t>2) Vaccines work.</a:t>
            </a:r>
          </a:p>
        </p:txBody>
      </p:sp>
      <p:sp>
        <p:nvSpPr>
          <p:cNvPr id="3" name="Content Placeholder 2">
            <a:extLst>
              <a:ext uri="{FF2B5EF4-FFF2-40B4-BE49-F238E27FC236}">
                <a16:creationId xmlns:a16="http://schemas.microsoft.com/office/drawing/2014/main" id="{E125B854-FF52-071B-9E10-2299F77D1CBD}"/>
              </a:ext>
            </a:extLst>
          </p:cNvPr>
          <p:cNvSpPr>
            <a:spLocks noGrp="1"/>
          </p:cNvSpPr>
          <p:nvPr>
            <p:ph idx="1"/>
          </p:nvPr>
        </p:nvSpPr>
        <p:spPr>
          <a:xfrm>
            <a:off x="617499" y="1770191"/>
            <a:ext cx="5116551" cy="449134"/>
          </a:xfrm>
        </p:spPr>
        <p:txBody>
          <a:bodyPr>
            <a:noAutofit/>
          </a:bodyPr>
          <a:lstStyle/>
          <a:p>
            <a:pPr marL="0" indent="0" algn="l" fontAlgn="base">
              <a:buNone/>
            </a:pPr>
            <a:r>
              <a:rPr lang="en-US" sz="2000" b="1" i="0" dirty="0">
                <a:solidFill>
                  <a:srgbClr val="003B68"/>
                </a:solidFill>
                <a:effectLst/>
                <a:latin typeface="+mj-lt"/>
              </a:rPr>
              <a:t>This system really works! </a:t>
            </a:r>
            <a:endParaRPr lang="en-US" sz="2000" dirty="0">
              <a:latin typeface="+mj-lt"/>
            </a:endParaRPr>
          </a:p>
        </p:txBody>
      </p:sp>
      <p:pic>
        <p:nvPicPr>
          <p:cNvPr id="5" name="Picture 4">
            <a:extLst>
              <a:ext uri="{FF2B5EF4-FFF2-40B4-BE49-F238E27FC236}">
                <a16:creationId xmlns:a16="http://schemas.microsoft.com/office/drawing/2014/main" id="{D3A458E3-22B0-F515-71E0-2871AD8DBFDF}"/>
              </a:ext>
            </a:extLst>
          </p:cNvPr>
          <p:cNvPicPr>
            <a:picLocks noChangeAspect="1"/>
          </p:cNvPicPr>
          <p:nvPr/>
        </p:nvPicPr>
        <p:blipFill>
          <a:blip r:embed="rId3"/>
          <a:stretch>
            <a:fillRect/>
          </a:stretch>
        </p:blipFill>
        <p:spPr>
          <a:xfrm>
            <a:off x="1495143" y="2319056"/>
            <a:ext cx="4039164" cy="4029637"/>
          </a:xfrm>
          <a:prstGeom prst="rect">
            <a:avLst/>
          </a:prstGeom>
        </p:spPr>
      </p:pic>
      <p:pic>
        <p:nvPicPr>
          <p:cNvPr id="7" name="Picture 6">
            <a:extLst>
              <a:ext uri="{FF2B5EF4-FFF2-40B4-BE49-F238E27FC236}">
                <a16:creationId xmlns:a16="http://schemas.microsoft.com/office/drawing/2014/main" id="{1634D1DF-6D86-F8AA-2AA9-21670950DFAE}"/>
              </a:ext>
            </a:extLst>
          </p:cNvPr>
          <p:cNvPicPr>
            <a:picLocks noChangeAspect="1"/>
          </p:cNvPicPr>
          <p:nvPr/>
        </p:nvPicPr>
        <p:blipFill>
          <a:blip r:embed="rId4"/>
          <a:stretch>
            <a:fillRect/>
          </a:stretch>
        </p:blipFill>
        <p:spPr>
          <a:xfrm>
            <a:off x="6096000" y="2309529"/>
            <a:ext cx="4020111" cy="4039164"/>
          </a:xfrm>
          <a:prstGeom prst="rect">
            <a:avLst/>
          </a:prstGeom>
        </p:spPr>
      </p:pic>
      <p:pic>
        <p:nvPicPr>
          <p:cNvPr id="6" name="Picture 5">
            <a:extLst>
              <a:ext uri="{FF2B5EF4-FFF2-40B4-BE49-F238E27FC236}">
                <a16:creationId xmlns:a16="http://schemas.microsoft.com/office/drawing/2014/main" id="{8DC8F435-3350-C835-6462-3124D1013024}"/>
              </a:ext>
            </a:extLst>
          </p:cNvPr>
          <p:cNvPicPr>
            <a:picLocks noChangeAspect="1"/>
          </p:cNvPicPr>
          <p:nvPr/>
        </p:nvPicPr>
        <p:blipFill>
          <a:blip r:embed="rId5"/>
          <a:stretch>
            <a:fillRect/>
          </a:stretch>
        </p:blipFill>
        <p:spPr>
          <a:xfrm>
            <a:off x="1514196" y="2302812"/>
            <a:ext cx="4020111" cy="4045881"/>
          </a:xfrm>
          <a:prstGeom prst="rect">
            <a:avLst/>
          </a:prstGeom>
        </p:spPr>
      </p:pic>
    </p:spTree>
    <p:extLst>
      <p:ext uri="{BB962C8B-B14F-4D97-AF65-F5344CB8AC3E}">
        <p14:creationId xmlns:p14="http://schemas.microsoft.com/office/powerpoint/2010/main" val="474394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5CAED-8551-5277-D69D-A43B85338ED1}"/>
              </a:ext>
            </a:extLst>
          </p:cNvPr>
          <p:cNvSpPr>
            <a:spLocks noGrp="1"/>
          </p:cNvSpPr>
          <p:nvPr>
            <p:ph type="title"/>
          </p:nvPr>
        </p:nvSpPr>
        <p:spPr/>
        <p:txBody>
          <a:bodyPr/>
          <a:lstStyle/>
          <a:p>
            <a:r>
              <a:rPr lang="en-US" dirty="0"/>
              <a:t>2) Vaccines work.</a:t>
            </a:r>
          </a:p>
        </p:txBody>
      </p:sp>
      <p:sp>
        <p:nvSpPr>
          <p:cNvPr id="3" name="Content Placeholder 2">
            <a:extLst>
              <a:ext uri="{FF2B5EF4-FFF2-40B4-BE49-F238E27FC236}">
                <a16:creationId xmlns:a16="http://schemas.microsoft.com/office/drawing/2014/main" id="{E125B854-FF52-071B-9E10-2299F77D1CBD}"/>
              </a:ext>
            </a:extLst>
          </p:cNvPr>
          <p:cNvSpPr>
            <a:spLocks noGrp="1"/>
          </p:cNvSpPr>
          <p:nvPr>
            <p:ph idx="1"/>
          </p:nvPr>
        </p:nvSpPr>
        <p:spPr>
          <a:xfrm>
            <a:off x="617499" y="1770191"/>
            <a:ext cx="5116551" cy="449134"/>
          </a:xfrm>
        </p:spPr>
        <p:txBody>
          <a:bodyPr>
            <a:noAutofit/>
          </a:bodyPr>
          <a:lstStyle/>
          <a:p>
            <a:pPr marL="0" indent="0" algn="l" fontAlgn="base">
              <a:buNone/>
            </a:pPr>
            <a:r>
              <a:rPr lang="en-US" sz="2000" b="1" i="0" dirty="0">
                <a:solidFill>
                  <a:srgbClr val="003B68"/>
                </a:solidFill>
                <a:effectLst/>
                <a:latin typeface="+mj-lt"/>
              </a:rPr>
              <a:t>This system really works! </a:t>
            </a:r>
            <a:endParaRPr lang="en-US" sz="2000" dirty="0">
              <a:latin typeface="+mj-lt"/>
            </a:endParaRPr>
          </a:p>
        </p:txBody>
      </p:sp>
      <p:pic>
        <p:nvPicPr>
          <p:cNvPr id="5" name="Picture 4">
            <a:extLst>
              <a:ext uri="{FF2B5EF4-FFF2-40B4-BE49-F238E27FC236}">
                <a16:creationId xmlns:a16="http://schemas.microsoft.com/office/drawing/2014/main" id="{D3A458E3-22B0-F515-71E0-2871AD8DBFDF}"/>
              </a:ext>
            </a:extLst>
          </p:cNvPr>
          <p:cNvPicPr>
            <a:picLocks noChangeAspect="1"/>
          </p:cNvPicPr>
          <p:nvPr/>
        </p:nvPicPr>
        <p:blipFill>
          <a:blip r:embed="rId3"/>
          <a:stretch>
            <a:fillRect/>
          </a:stretch>
        </p:blipFill>
        <p:spPr>
          <a:xfrm>
            <a:off x="1495143" y="2319056"/>
            <a:ext cx="4039164" cy="4029637"/>
          </a:xfrm>
          <a:prstGeom prst="rect">
            <a:avLst/>
          </a:prstGeom>
        </p:spPr>
      </p:pic>
      <p:pic>
        <p:nvPicPr>
          <p:cNvPr id="7" name="Picture 6">
            <a:extLst>
              <a:ext uri="{FF2B5EF4-FFF2-40B4-BE49-F238E27FC236}">
                <a16:creationId xmlns:a16="http://schemas.microsoft.com/office/drawing/2014/main" id="{1634D1DF-6D86-F8AA-2AA9-21670950DFAE}"/>
              </a:ext>
            </a:extLst>
          </p:cNvPr>
          <p:cNvPicPr>
            <a:picLocks noChangeAspect="1"/>
          </p:cNvPicPr>
          <p:nvPr/>
        </p:nvPicPr>
        <p:blipFill>
          <a:blip r:embed="rId4"/>
          <a:stretch>
            <a:fillRect/>
          </a:stretch>
        </p:blipFill>
        <p:spPr>
          <a:xfrm>
            <a:off x="6096000" y="2309529"/>
            <a:ext cx="4020111" cy="4039164"/>
          </a:xfrm>
          <a:prstGeom prst="rect">
            <a:avLst/>
          </a:prstGeom>
        </p:spPr>
      </p:pic>
      <p:pic>
        <p:nvPicPr>
          <p:cNvPr id="6" name="Picture 5">
            <a:extLst>
              <a:ext uri="{FF2B5EF4-FFF2-40B4-BE49-F238E27FC236}">
                <a16:creationId xmlns:a16="http://schemas.microsoft.com/office/drawing/2014/main" id="{8DC8F435-3350-C835-6462-3124D1013024}"/>
              </a:ext>
            </a:extLst>
          </p:cNvPr>
          <p:cNvPicPr>
            <a:picLocks noChangeAspect="1"/>
          </p:cNvPicPr>
          <p:nvPr/>
        </p:nvPicPr>
        <p:blipFill>
          <a:blip r:embed="rId5"/>
          <a:stretch>
            <a:fillRect/>
          </a:stretch>
        </p:blipFill>
        <p:spPr>
          <a:xfrm>
            <a:off x="1514196" y="2302812"/>
            <a:ext cx="4020111" cy="4045881"/>
          </a:xfrm>
          <a:prstGeom prst="rect">
            <a:avLst/>
          </a:prstGeom>
        </p:spPr>
      </p:pic>
      <p:pic>
        <p:nvPicPr>
          <p:cNvPr id="9" name="Picture 8">
            <a:extLst>
              <a:ext uri="{FF2B5EF4-FFF2-40B4-BE49-F238E27FC236}">
                <a16:creationId xmlns:a16="http://schemas.microsoft.com/office/drawing/2014/main" id="{74E9A196-DDCA-69EB-7F93-0C9CB68F6DC3}"/>
              </a:ext>
            </a:extLst>
          </p:cNvPr>
          <p:cNvPicPr>
            <a:picLocks noChangeAspect="1"/>
          </p:cNvPicPr>
          <p:nvPr/>
        </p:nvPicPr>
        <p:blipFill>
          <a:blip r:embed="rId6"/>
          <a:stretch>
            <a:fillRect/>
          </a:stretch>
        </p:blipFill>
        <p:spPr>
          <a:xfrm>
            <a:off x="6096000" y="2309529"/>
            <a:ext cx="4046858" cy="4029637"/>
          </a:xfrm>
          <a:prstGeom prst="rect">
            <a:avLst/>
          </a:prstGeom>
        </p:spPr>
      </p:pic>
    </p:spTree>
    <p:extLst>
      <p:ext uri="{BB962C8B-B14F-4D97-AF65-F5344CB8AC3E}">
        <p14:creationId xmlns:p14="http://schemas.microsoft.com/office/powerpoint/2010/main" val="32438507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5CAED-8551-5277-D69D-A43B85338ED1}"/>
              </a:ext>
            </a:extLst>
          </p:cNvPr>
          <p:cNvSpPr>
            <a:spLocks noGrp="1"/>
          </p:cNvSpPr>
          <p:nvPr>
            <p:ph type="title"/>
          </p:nvPr>
        </p:nvSpPr>
        <p:spPr/>
        <p:txBody>
          <a:bodyPr/>
          <a:lstStyle/>
          <a:p>
            <a:r>
              <a:rPr lang="en-US" dirty="0"/>
              <a:t>2) Vaccines are safe.</a:t>
            </a:r>
          </a:p>
        </p:txBody>
      </p:sp>
      <p:sp>
        <p:nvSpPr>
          <p:cNvPr id="3" name="Content Placeholder 2">
            <a:extLst>
              <a:ext uri="{FF2B5EF4-FFF2-40B4-BE49-F238E27FC236}">
                <a16:creationId xmlns:a16="http://schemas.microsoft.com/office/drawing/2014/main" id="{E125B854-FF52-071B-9E10-2299F77D1CBD}"/>
              </a:ext>
            </a:extLst>
          </p:cNvPr>
          <p:cNvSpPr>
            <a:spLocks noGrp="1"/>
          </p:cNvSpPr>
          <p:nvPr>
            <p:ph idx="1"/>
          </p:nvPr>
        </p:nvSpPr>
        <p:spPr>
          <a:xfrm>
            <a:off x="617499" y="1770191"/>
            <a:ext cx="5116551" cy="3599316"/>
          </a:xfrm>
        </p:spPr>
        <p:txBody>
          <a:bodyPr>
            <a:noAutofit/>
          </a:bodyPr>
          <a:lstStyle/>
          <a:p>
            <a:pPr marL="0" indent="0" algn="l" fontAlgn="base">
              <a:buNone/>
            </a:pPr>
            <a:r>
              <a:rPr lang="en-US" sz="2800" b="1" dirty="0">
                <a:solidFill>
                  <a:srgbClr val="003B68"/>
                </a:solidFill>
                <a:latin typeface="+mj-lt"/>
              </a:rPr>
              <a:t>Vaccine ingredients are safe. </a:t>
            </a:r>
          </a:p>
          <a:p>
            <a:pPr marL="0" indent="0" algn="l" fontAlgn="base">
              <a:buNone/>
            </a:pPr>
            <a:r>
              <a:rPr lang="en-US" sz="2800" dirty="0">
                <a:solidFill>
                  <a:srgbClr val="003B68"/>
                </a:solidFill>
                <a:latin typeface="+mj-lt"/>
              </a:rPr>
              <a:t>The ingredients in vaccines may sound scary, but most of them are already part of our environments.</a:t>
            </a:r>
          </a:p>
          <a:p>
            <a:pPr marL="0" indent="0" algn="l" fontAlgn="base">
              <a:buNone/>
            </a:pPr>
            <a:endParaRPr lang="en-US" sz="2000" dirty="0">
              <a:solidFill>
                <a:srgbClr val="003B68"/>
              </a:solidFill>
              <a:latin typeface="+mj-lt"/>
            </a:endParaRPr>
          </a:p>
        </p:txBody>
      </p:sp>
      <p:pic>
        <p:nvPicPr>
          <p:cNvPr id="5" name="Picture 4" descr="A picture containing forest, outdoor, woodland, wood&#10;&#10;Description automatically generated">
            <a:extLst>
              <a:ext uri="{FF2B5EF4-FFF2-40B4-BE49-F238E27FC236}">
                <a16:creationId xmlns:a16="http://schemas.microsoft.com/office/drawing/2014/main" id="{7B4B8064-D21D-2C51-C69B-EDF00E107864}"/>
              </a:ext>
            </a:extLst>
          </p:cNvPr>
          <p:cNvPicPr>
            <a:picLocks noChangeAspect="1"/>
          </p:cNvPicPr>
          <p:nvPr/>
        </p:nvPicPr>
        <p:blipFill>
          <a:blip r:embed="rId3"/>
          <a:stretch>
            <a:fillRect/>
          </a:stretch>
        </p:blipFill>
        <p:spPr>
          <a:xfrm>
            <a:off x="5334000" y="835591"/>
            <a:ext cx="6858000" cy="6858000"/>
          </a:xfrm>
          <a:prstGeom prst="rect">
            <a:avLst/>
          </a:prstGeom>
        </p:spPr>
      </p:pic>
    </p:spTree>
    <p:extLst>
      <p:ext uri="{BB962C8B-B14F-4D97-AF65-F5344CB8AC3E}">
        <p14:creationId xmlns:p14="http://schemas.microsoft.com/office/powerpoint/2010/main" val="2956394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5CAED-8551-5277-D69D-A43B85338ED1}"/>
              </a:ext>
            </a:extLst>
          </p:cNvPr>
          <p:cNvSpPr>
            <a:spLocks noGrp="1"/>
          </p:cNvSpPr>
          <p:nvPr>
            <p:ph type="title"/>
          </p:nvPr>
        </p:nvSpPr>
        <p:spPr/>
        <p:txBody>
          <a:bodyPr/>
          <a:lstStyle/>
          <a:p>
            <a:r>
              <a:rPr lang="en-US" dirty="0"/>
              <a:t>2) Vaccines are safe.</a:t>
            </a:r>
          </a:p>
        </p:txBody>
      </p:sp>
      <p:sp>
        <p:nvSpPr>
          <p:cNvPr id="3" name="Content Placeholder 2">
            <a:extLst>
              <a:ext uri="{FF2B5EF4-FFF2-40B4-BE49-F238E27FC236}">
                <a16:creationId xmlns:a16="http://schemas.microsoft.com/office/drawing/2014/main" id="{E125B854-FF52-071B-9E10-2299F77D1CBD}"/>
              </a:ext>
            </a:extLst>
          </p:cNvPr>
          <p:cNvSpPr>
            <a:spLocks noGrp="1"/>
          </p:cNvSpPr>
          <p:nvPr>
            <p:ph idx="1"/>
          </p:nvPr>
        </p:nvSpPr>
        <p:spPr>
          <a:xfrm>
            <a:off x="617499" y="1770191"/>
            <a:ext cx="5143451" cy="3599316"/>
          </a:xfrm>
        </p:spPr>
        <p:txBody>
          <a:bodyPr>
            <a:noAutofit/>
          </a:bodyPr>
          <a:lstStyle/>
          <a:p>
            <a:pPr marL="0" indent="0" algn="l" fontAlgn="base">
              <a:buNone/>
            </a:pPr>
            <a:r>
              <a:rPr lang="en-US" sz="2800" b="1" dirty="0">
                <a:solidFill>
                  <a:srgbClr val="003B68"/>
                </a:solidFill>
                <a:latin typeface="+mj-lt"/>
              </a:rPr>
              <a:t>Thimerosal </a:t>
            </a:r>
          </a:p>
          <a:p>
            <a:pPr algn="l" fontAlgn="base">
              <a:buFont typeface="Arial" panose="020B0604020202020204" pitchFamily="34" charset="0"/>
              <a:buChar char="•"/>
            </a:pPr>
            <a:r>
              <a:rPr lang="en-US" sz="2000" dirty="0">
                <a:solidFill>
                  <a:srgbClr val="003B68"/>
                </a:solidFill>
                <a:latin typeface="+mj-lt"/>
              </a:rPr>
              <a:t>This organic mercury compound is used in some vaccines as a preservative. </a:t>
            </a:r>
          </a:p>
          <a:p>
            <a:pPr algn="l" fontAlgn="base">
              <a:buFont typeface="Arial" panose="020B0604020202020204" pitchFamily="34" charset="0"/>
              <a:buChar char="•"/>
            </a:pPr>
            <a:r>
              <a:rPr lang="en-US" sz="2000" dirty="0">
                <a:solidFill>
                  <a:srgbClr val="003B68"/>
                </a:solidFill>
                <a:latin typeface="+mj-lt"/>
              </a:rPr>
              <a:t>It was removed from routine childhood immunizations (except some influenza vaccines) as a precaution before further research was done. </a:t>
            </a:r>
          </a:p>
          <a:p>
            <a:pPr algn="l" fontAlgn="base">
              <a:buFont typeface="Arial" panose="020B0604020202020204" pitchFamily="34" charset="0"/>
              <a:buChar char="•"/>
            </a:pPr>
            <a:r>
              <a:rPr lang="en-US" sz="2000" dirty="0">
                <a:solidFill>
                  <a:srgbClr val="003B68"/>
                </a:solidFill>
                <a:latin typeface="+mj-lt"/>
              </a:rPr>
              <a:t>Since then, studies have shown that thimerosal is </a:t>
            </a:r>
            <a:r>
              <a:rPr lang="en-US" sz="2000" b="1" dirty="0">
                <a:solidFill>
                  <a:srgbClr val="003B68"/>
                </a:solidFill>
                <a:latin typeface="+mj-lt"/>
              </a:rPr>
              <a:t>quickly cleared from the body </a:t>
            </a:r>
            <a:r>
              <a:rPr lang="en-US" sz="2000" dirty="0">
                <a:solidFill>
                  <a:srgbClr val="003B68"/>
                </a:solidFill>
                <a:latin typeface="+mj-lt"/>
              </a:rPr>
              <a:t>and poses much less of a health risk than other mercury compounds. </a:t>
            </a:r>
          </a:p>
          <a:p>
            <a:pPr algn="l" fontAlgn="base">
              <a:buFont typeface="Arial" panose="020B0604020202020204" pitchFamily="34" charset="0"/>
              <a:buChar char="•"/>
            </a:pPr>
            <a:r>
              <a:rPr lang="en-US" sz="2000" dirty="0">
                <a:solidFill>
                  <a:srgbClr val="003B68"/>
                </a:solidFill>
                <a:latin typeface="+mj-lt"/>
              </a:rPr>
              <a:t>In the amounts that used to be found in vaccines, thimerosal is safe.</a:t>
            </a:r>
          </a:p>
        </p:txBody>
      </p:sp>
      <p:pic>
        <p:nvPicPr>
          <p:cNvPr id="1026" name="Picture 2">
            <a:extLst>
              <a:ext uri="{FF2B5EF4-FFF2-40B4-BE49-F238E27FC236}">
                <a16:creationId xmlns:a16="http://schemas.microsoft.com/office/drawing/2014/main" id="{0BF5D212-00DE-3B68-7F08-7BE8BD1456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0950" y="1844629"/>
            <a:ext cx="6130758" cy="3450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2530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5CAED-8551-5277-D69D-A43B85338ED1}"/>
              </a:ext>
            </a:extLst>
          </p:cNvPr>
          <p:cNvSpPr>
            <a:spLocks noGrp="1"/>
          </p:cNvSpPr>
          <p:nvPr>
            <p:ph type="title"/>
          </p:nvPr>
        </p:nvSpPr>
        <p:spPr/>
        <p:txBody>
          <a:bodyPr/>
          <a:lstStyle/>
          <a:p>
            <a:r>
              <a:rPr lang="en-US" dirty="0"/>
              <a:t>2) Vaccines are safe.</a:t>
            </a:r>
          </a:p>
        </p:txBody>
      </p:sp>
      <p:sp>
        <p:nvSpPr>
          <p:cNvPr id="3" name="Content Placeholder 2">
            <a:extLst>
              <a:ext uri="{FF2B5EF4-FFF2-40B4-BE49-F238E27FC236}">
                <a16:creationId xmlns:a16="http://schemas.microsoft.com/office/drawing/2014/main" id="{E125B854-FF52-071B-9E10-2299F77D1CBD}"/>
              </a:ext>
            </a:extLst>
          </p:cNvPr>
          <p:cNvSpPr>
            <a:spLocks noGrp="1"/>
          </p:cNvSpPr>
          <p:nvPr>
            <p:ph idx="1"/>
          </p:nvPr>
        </p:nvSpPr>
        <p:spPr>
          <a:xfrm>
            <a:off x="450411" y="1540121"/>
            <a:ext cx="5961962" cy="3572990"/>
          </a:xfrm>
        </p:spPr>
        <p:txBody>
          <a:bodyPr>
            <a:noAutofit/>
          </a:bodyPr>
          <a:lstStyle/>
          <a:p>
            <a:pPr marL="0" indent="0" algn="l" fontAlgn="base">
              <a:buNone/>
            </a:pPr>
            <a:r>
              <a:rPr lang="en-US" sz="2800" b="1" dirty="0">
                <a:solidFill>
                  <a:srgbClr val="003B68"/>
                </a:solidFill>
                <a:latin typeface="+mj-lt"/>
              </a:rPr>
              <a:t>Formaldehyde </a:t>
            </a:r>
          </a:p>
          <a:p>
            <a:pPr algn="l" fontAlgn="base">
              <a:buFont typeface="Arial" panose="020B0604020202020204" pitchFamily="34" charset="0"/>
              <a:buChar char="•"/>
            </a:pPr>
            <a:r>
              <a:rPr lang="en-US" sz="2000" dirty="0">
                <a:solidFill>
                  <a:srgbClr val="003B68"/>
                </a:solidFill>
                <a:latin typeface="+mj-lt"/>
              </a:rPr>
              <a:t>This is used during the manufacturing of some vaccines. </a:t>
            </a:r>
          </a:p>
          <a:p>
            <a:pPr algn="l" fontAlgn="base">
              <a:buFont typeface="Arial" panose="020B0604020202020204" pitchFamily="34" charset="0"/>
              <a:buChar char="•"/>
            </a:pPr>
            <a:r>
              <a:rPr lang="en-US" sz="2000" b="1" dirty="0">
                <a:solidFill>
                  <a:srgbClr val="003B68"/>
                </a:solidFill>
                <a:latin typeface="+mj-lt"/>
              </a:rPr>
              <a:t>Our bodies produce formaldehyde </a:t>
            </a:r>
            <a:r>
              <a:rPr lang="en-US" sz="2000" dirty="0">
                <a:solidFill>
                  <a:srgbClr val="003B68"/>
                </a:solidFill>
                <a:latin typeface="+mj-lt"/>
              </a:rPr>
              <a:t>as a natural byproduct of metabolism. So, we all have formaldehyde in our circulation. </a:t>
            </a:r>
          </a:p>
          <a:p>
            <a:pPr algn="l" fontAlgn="base">
              <a:buFont typeface="Arial" panose="020B0604020202020204" pitchFamily="34" charset="0"/>
              <a:buChar char="•"/>
            </a:pPr>
            <a:r>
              <a:rPr lang="en-US" sz="2000" dirty="0">
                <a:solidFill>
                  <a:srgbClr val="003B68"/>
                </a:solidFill>
                <a:latin typeface="+mj-lt"/>
              </a:rPr>
              <a:t>Very high doses of formaldehyde may pose some risk, but our bodies can handle lower doses.</a:t>
            </a:r>
          </a:p>
          <a:p>
            <a:pPr algn="l" fontAlgn="base">
              <a:buFont typeface="Arial" panose="020B0604020202020204" pitchFamily="34" charset="0"/>
              <a:buChar char="•"/>
            </a:pPr>
            <a:r>
              <a:rPr lang="en-US" sz="2000" dirty="0">
                <a:solidFill>
                  <a:srgbClr val="003B68"/>
                </a:solidFill>
                <a:latin typeface="+mj-lt"/>
              </a:rPr>
              <a:t>The amount of formaldehyde a 2-month old can handle is 1,500 times more than the amount an infant would be exposed to in any individual vaccine.</a:t>
            </a:r>
          </a:p>
          <a:p>
            <a:pPr algn="l" fontAlgn="base">
              <a:buFont typeface="Arial" panose="020B0604020202020204" pitchFamily="34" charset="0"/>
              <a:buChar char="•"/>
            </a:pPr>
            <a:r>
              <a:rPr lang="en-US" sz="2000" b="1" dirty="0">
                <a:solidFill>
                  <a:srgbClr val="003B68"/>
                </a:solidFill>
                <a:highlight>
                  <a:srgbClr val="FDF3D7"/>
                </a:highlight>
                <a:latin typeface="+mj-lt"/>
              </a:rPr>
              <a:t>Even a pear </a:t>
            </a:r>
            <a:r>
              <a:rPr lang="en-US" sz="2000" dirty="0">
                <a:solidFill>
                  <a:srgbClr val="003B68"/>
                </a:solidFill>
                <a:highlight>
                  <a:srgbClr val="FDF3D7"/>
                </a:highlight>
                <a:latin typeface="+mj-lt"/>
              </a:rPr>
              <a:t>can contain much more formaldehyde than a vaccine</a:t>
            </a:r>
            <a:r>
              <a:rPr lang="en-US" sz="2000" dirty="0">
                <a:solidFill>
                  <a:srgbClr val="003B68"/>
                </a:solidFill>
                <a:latin typeface="+mj-lt"/>
              </a:rPr>
              <a:t> (up to 600 times more). </a:t>
            </a:r>
          </a:p>
        </p:txBody>
      </p:sp>
      <p:pic>
        <p:nvPicPr>
          <p:cNvPr id="2050" name="Picture 2">
            <a:extLst>
              <a:ext uri="{FF2B5EF4-FFF2-40B4-BE49-F238E27FC236}">
                <a16:creationId xmlns:a16="http://schemas.microsoft.com/office/drawing/2014/main" id="{7885E682-EE4B-F93F-48FB-53C5769647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2373" y="2469087"/>
            <a:ext cx="5551622" cy="3127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7243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62D2A33-F7BE-9ABA-503C-986D85057E34}"/>
              </a:ext>
            </a:extLst>
          </p:cNvPr>
          <p:cNvSpPr/>
          <p:nvPr/>
        </p:nvSpPr>
        <p:spPr>
          <a:xfrm>
            <a:off x="8019585" y="2555487"/>
            <a:ext cx="2862146" cy="3122341"/>
          </a:xfrm>
          <a:prstGeom prst="rect">
            <a:avLst/>
          </a:prstGeom>
          <a:solidFill>
            <a:srgbClr val="003B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6B0B9B9-DD62-9433-12A2-F116C3AE5EA5}"/>
              </a:ext>
            </a:extLst>
          </p:cNvPr>
          <p:cNvSpPr/>
          <p:nvPr/>
        </p:nvSpPr>
        <p:spPr>
          <a:xfrm>
            <a:off x="4321097" y="2555488"/>
            <a:ext cx="2890024" cy="3150218"/>
          </a:xfrm>
          <a:prstGeom prst="rect">
            <a:avLst/>
          </a:prstGeom>
          <a:solidFill>
            <a:srgbClr val="003B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31296F0-0FA0-40FB-6D51-12EC067D4D4E}"/>
              </a:ext>
            </a:extLst>
          </p:cNvPr>
          <p:cNvSpPr/>
          <p:nvPr/>
        </p:nvSpPr>
        <p:spPr>
          <a:xfrm>
            <a:off x="752707" y="2555487"/>
            <a:ext cx="2843560" cy="3150219"/>
          </a:xfrm>
          <a:prstGeom prst="rect">
            <a:avLst/>
          </a:prstGeom>
          <a:solidFill>
            <a:srgbClr val="003B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01589D-76CD-748B-B7BF-DA80A361D53B}"/>
              </a:ext>
            </a:extLst>
          </p:cNvPr>
          <p:cNvSpPr>
            <a:spLocks noGrp="1"/>
          </p:cNvSpPr>
          <p:nvPr>
            <p:ph type="title"/>
          </p:nvPr>
        </p:nvSpPr>
        <p:spPr/>
        <p:txBody>
          <a:bodyPr>
            <a:normAutofit fontScale="90000"/>
          </a:bodyPr>
          <a:lstStyle/>
          <a:p>
            <a:r>
              <a:rPr lang="en-US" dirty="0"/>
              <a:t>#1 Vaccines help protect the health and life of those who get vaccinated.</a:t>
            </a:r>
          </a:p>
        </p:txBody>
      </p:sp>
      <p:pic>
        <p:nvPicPr>
          <p:cNvPr id="6" name="Picture 6" descr="A picture containing person, indoor, bed&#10;&#10;Description automatically generated">
            <a:extLst>
              <a:ext uri="{FF2B5EF4-FFF2-40B4-BE49-F238E27FC236}">
                <a16:creationId xmlns:a16="http://schemas.microsoft.com/office/drawing/2014/main" id="{0555ABB1-78FF-AD47-905A-FF5F5FC99042}"/>
              </a:ext>
            </a:extLst>
          </p:cNvPr>
          <p:cNvPicPr>
            <a:picLocks noChangeAspect="1"/>
          </p:cNvPicPr>
          <p:nvPr/>
        </p:nvPicPr>
        <p:blipFill rotWithShape="1">
          <a:blip r:embed="rId2"/>
          <a:srcRect l="15165" t="173" r="24302" b="554"/>
          <a:stretch/>
        </p:blipFill>
        <p:spPr>
          <a:xfrm>
            <a:off x="8022146" y="2560783"/>
            <a:ext cx="2887897" cy="3147007"/>
          </a:xfrm>
          <a:prstGeom prst="rect">
            <a:avLst/>
          </a:prstGeom>
        </p:spPr>
      </p:pic>
      <p:sp>
        <p:nvSpPr>
          <p:cNvPr id="13" name="TextBox 12">
            <a:extLst>
              <a:ext uri="{FF2B5EF4-FFF2-40B4-BE49-F238E27FC236}">
                <a16:creationId xmlns:a16="http://schemas.microsoft.com/office/drawing/2014/main" id="{4FB2153D-B97F-90E5-57CD-70B5954BD46A}"/>
              </a:ext>
            </a:extLst>
          </p:cNvPr>
          <p:cNvSpPr txBox="1"/>
          <p:nvPr/>
        </p:nvSpPr>
        <p:spPr>
          <a:xfrm>
            <a:off x="1161585" y="3094463"/>
            <a:ext cx="2025804"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After 2 doses of the MMR vaccines, 99.7% of vaccinated individuals are immune to measles</a:t>
            </a:r>
          </a:p>
        </p:txBody>
      </p:sp>
      <p:sp>
        <p:nvSpPr>
          <p:cNvPr id="4" name="TextBox 3">
            <a:extLst>
              <a:ext uri="{FF2B5EF4-FFF2-40B4-BE49-F238E27FC236}">
                <a16:creationId xmlns:a16="http://schemas.microsoft.com/office/drawing/2014/main" id="{19875676-9D85-6999-99E8-104F012778B4}"/>
              </a:ext>
            </a:extLst>
          </p:cNvPr>
          <p:cNvSpPr txBox="1"/>
          <p:nvPr/>
        </p:nvSpPr>
        <p:spPr>
          <a:xfrm>
            <a:off x="4711389" y="3094464"/>
            <a:ext cx="210943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Polio vaccine offers 99% effectiveness after 3 doses</a:t>
            </a:r>
          </a:p>
        </p:txBody>
      </p:sp>
    </p:spTree>
    <p:extLst>
      <p:ext uri="{BB962C8B-B14F-4D97-AF65-F5344CB8AC3E}">
        <p14:creationId xmlns:p14="http://schemas.microsoft.com/office/powerpoint/2010/main" val="37978293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5CAED-8551-5277-D69D-A43B85338ED1}"/>
              </a:ext>
            </a:extLst>
          </p:cNvPr>
          <p:cNvSpPr>
            <a:spLocks noGrp="1"/>
          </p:cNvSpPr>
          <p:nvPr>
            <p:ph type="title"/>
          </p:nvPr>
        </p:nvSpPr>
        <p:spPr/>
        <p:txBody>
          <a:bodyPr/>
          <a:lstStyle/>
          <a:p>
            <a:r>
              <a:rPr lang="en-US" dirty="0"/>
              <a:t>2) Vaccines are safe.</a:t>
            </a:r>
          </a:p>
        </p:txBody>
      </p:sp>
      <p:sp>
        <p:nvSpPr>
          <p:cNvPr id="3" name="Content Placeholder 2">
            <a:extLst>
              <a:ext uri="{FF2B5EF4-FFF2-40B4-BE49-F238E27FC236}">
                <a16:creationId xmlns:a16="http://schemas.microsoft.com/office/drawing/2014/main" id="{E125B854-FF52-071B-9E10-2299F77D1CBD}"/>
              </a:ext>
            </a:extLst>
          </p:cNvPr>
          <p:cNvSpPr>
            <a:spLocks noGrp="1"/>
          </p:cNvSpPr>
          <p:nvPr>
            <p:ph idx="1"/>
          </p:nvPr>
        </p:nvSpPr>
        <p:spPr>
          <a:xfrm>
            <a:off x="441230" y="1900129"/>
            <a:ext cx="6014655" cy="3599316"/>
          </a:xfrm>
        </p:spPr>
        <p:txBody>
          <a:bodyPr>
            <a:noAutofit/>
          </a:bodyPr>
          <a:lstStyle/>
          <a:p>
            <a:pPr marL="0" indent="0" algn="l" fontAlgn="base">
              <a:buNone/>
            </a:pPr>
            <a:r>
              <a:rPr lang="en-US" sz="2800" b="1" dirty="0">
                <a:solidFill>
                  <a:srgbClr val="003B68"/>
                </a:solidFill>
                <a:latin typeface="+mj-lt"/>
              </a:rPr>
              <a:t>Aluminum</a:t>
            </a:r>
          </a:p>
          <a:p>
            <a:pPr algn="l" fontAlgn="base">
              <a:buFont typeface="Arial" panose="020B0604020202020204" pitchFamily="34" charset="0"/>
              <a:buChar char="•"/>
            </a:pPr>
            <a:r>
              <a:rPr lang="en-US" sz="2000" dirty="0">
                <a:solidFill>
                  <a:srgbClr val="003B68"/>
                </a:solidFill>
                <a:latin typeface="+mj-lt"/>
              </a:rPr>
              <a:t>Aluminum is the </a:t>
            </a:r>
            <a:r>
              <a:rPr lang="en-US" sz="2000" b="1" dirty="0">
                <a:solidFill>
                  <a:srgbClr val="003B68"/>
                </a:solidFill>
                <a:latin typeface="+mj-lt"/>
              </a:rPr>
              <a:t>third most common mineral </a:t>
            </a:r>
            <a:r>
              <a:rPr lang="en-US" sz="2000" dirty="0">
                <a:solidFill>
                  <a:srgbClr val="003B68"/>
                </a:solidFill>
                <a:latin typeface="+mj-lt"/>
              </a:rPr>
              <a:t>in the earth’s crust, so </a:t>
            </a:r>
            <a:r>
              <a:rPr lang="en-US" sz="2000" b="1" dirty="0">
                <a:solidFill>
                  <a:srgbClr val="003B68"/>
                </a:solidFill>
                <a:latin typeface="+mj-lt"/>
              </a:rPr>
              <a:t>it's everywhere-</a:t>
            </a:r>
            <a:r>
              <a:rPr lang="en-US" sz="2000" dirty="0">
                <a:solidFill>
                  <a:srgbClr val="003B68"/>
                </a:solidFill>
                <a:latin typeface="+mj-lt"/>
              </a:rPr>
              <a:t>-in air, food, breast milk and formula.</a:t>
            </a:r>
          </a:p>
          <a:p>
            <a:pPr algn="l" fontAlgn="base">
              <a:buFont typeface="Arial" panose="020B0604020202020204" pitchFamily="34" charset="0"/>
              <a:buChar char="•"/>
            </a:pPr>
            <a:r>
              <a:rPr lang="en-US" sz="2000" dirty="0">
                <a:solidFill>
                  <a:srgbClr val="003B68"/>
                </a:solidFill>
                <a:latin typeface="+mj-lt"/>
              </a:rPr>
              <a:t>Aluminum salts (not elemental aluminum) are used as an adjuvant in vaccines. Adjuvants help the body’s immune system respond to the antigens in vaccines so that smaller amounts of antigens need to be used in our vaccines.</a:t>
            </a:r>
          </a:p>
          <a:p>
            <a:pPr algn="l" fontAlgn="base">
              <a:buFont typeface="Arial" panose="020B0604020202020204" pitchFamily="34" charset="0"/>
              <a:buChar char="•"/>
            </a:pPr>
            <a:r>
              <a:rPr lang="en-US" sz="2000" dirty="0">
                <a:solidFill>
                  <a:srgbClr val="003B68"/>
                </a:solidFill>
                <a:latin typeface="+mj-lt"/>
              </a:rPr>
              <a:t>The amount of aluminum salts in vaccines is miniscule—and is easily processed by young children.</a:t>
            </a:r>
          </a:p>
        </p:txBody>
      </p:sp>
      <p:pic>
        <p:nvPicPr>
          <p:cNvPr id="3074" name="Picture 2">
            <a:extLst>
              <a:ext uri="{FF2B5EF4-FFF2-40B4-BE49-F238E27FC236}">
                <a16:creationId xmlns:a16="http://schemas.microsoft.com/office/drawing/2014/main" id="{29428F9A-B255-272B-E12C-A14226C23C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36" r="4888"/>
          <a:stretch/>
        </p:blipFill>
        <p:spPr bwMode="auto">
          <a:xfrm>
            <a:off x="6632154" y="2499817"/>
            <a:ext cx="5272853" cy="3127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95873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5CAED-8551-5277-D69D-A43B85338ED1}"/>
              </a:ext>
            </a:extLst>
          </p:cNvPr>
          <p:cNvSpPr>
            <a:spLocks noGrp="1"/>
          </p:cNvSpPr>
          <p:nvPr>
            <p:ph type="title"/>
          </p:nvPr>
        </p:nvSpPr>
        <p:spPr/>
        <p:txBody>
          <a:bodyPr/>
          <a:lstStyle/>
          <a:p>
            <a:r>
              <a:rPr lang="en-US" dirty="0"/>
              <a:t>2) Vaccines are safe.</a:t>
            </a:r>
          </a:p>
        </p:txBody>
      </p:sp>
      <p:sp>
        <p:nvSpPr>
          <p:cNvPr id="3" name="Content Placeholder 2">
            <a:extLst>
              <a:ext uri="{FF2B5EF4-FFF2-40B4-BE49-F238E27FC236}">
                <a16:creationId xmlns:a16="http://schemas.microsoft.com/office/drawing/2014/main" id="{E125B854-FF52-071B-9E10-2299F77D1CBD}"/>
              </a:ext>
            </a:extLst>
          </p:cNvPr>
          <p:cNvSpPr>
            <a:spLocks noGrp="1"/>
          </p:cNvSpPr>
          <p:nvPr>
            <p:ph idx="1"/>
          </p:nvPr>
        </p:nvSpPr>
        <p:spPr>
          <a:xfrm>
            <a:off x="617499" y="1770191"/>
            <a:ext cx="5745201" cy="3599316"/>
          </a:xfrm>
        </p:spPr>
        <p:txBody>
          <a:bodyPr>
            <a:noAutofit/>
          </a:bodyPr>
          <a:lstStyle/>
          <a:p>
            <a:pPr marL="0" indent="0" algn="l" fontAlgn="base">
              <a:buNone/>
            </a:pPr>
            <a:r>
              <a:rPr lang="en-US" sz="2000" dirty="0">
                <a:solidFill>
                  <a:srgbClr val="003B68"/>
                </a:solidFill>
                <a:latin typeface="+mj-lt"/>
              </a:rPr>
              <a:t>The Centers for Disease Control and Prevention (CDC) </a:t>
            </a:r>
            <a:r>
              <a:rPr lang="en-US" sz="2000" dirty="0">
                <a:solidFill>
                  <a:srgbClr val="003B68"/>
                </a:solidFill>
                <a:latin typeface="+mj-lt"/>
                <a:hlinkClick r:id="rId3">
                  <a:extLst>
                    <a:ext uri="{A12FA001-AC4F-418D-AE19-62706E023703}">
                      <ahyp:hlinkClr xmlns:ahyp="http://schemas.microsoft.com/office/drawing/2018/hyperlinkcolor" val="tx"/>
                    </a:ext>
                  </a:extLst>
                </a:hlinkClick>
              </a:rPr>
              <a:t>lists the vaccine ingredients in a table</a:t>
            </a:r>
            <a:r>
              <a:rPr lang="en-US" sz="2000" dirty="0">
                <a:solidFill>
                  <a:srgbClr val="003B68"/>
                </a:solidFill>
                <a:latin typeface="+mj-lt"/>
              </a:rPr>
              <a:t>. </a:t>
            </a:r>
          </a:p>
          <a:p>
            <a:pPr marL="0" indent="0" algn="l" fontAlgn="base">
              <a:buNone/>
            </a:pPr>
            <a:endParaRPr lang="en-US" sz="2000" dirty="0">
              <a:solidFill>
                <a:srgbClr val="003B68"/>
              </a:solidFill>
              <a:latin typeface="+mj-lt"/>
            </a:endParaRPr>
          </a:p>
          <a:p>
            <a:pPr marL="0" indent="0" algn="l" fontAlgn="base">
              <a:buNone/>
            </a:pPr>
            <a:r>
              <a:rPr lang="en-US" sz="2000" dirty="0">
                <a:solidFill>
                  <a:srgbClr val="003B68"/>
                </a:solidFill>
                <a:latin typeface="+mj-lt"/>
              </a:rPr>
              <a:t>The table may be helpful for people concerned about particular allergies or ingredients. However, the table does not indicate how much of each ingredient is in the vaccine. </a:t>
            </a:r>
          </a:p>
        </p:txBody>
      </p:sp>
      <p:pic>
        <p:nvPicPr>
          <p:cNvPr id="5" name="Picture 4">
            <a:extLst>
              <a:ext uri="{FF2B5EF4-FFF2-40B4-BE49-F238E27FC236}">
                <a16:creationId xmlns:a16="http://schemas.microsoft.com/office/drawing/2014/main" id="{46B1707A-2C52-4920-E403-473AE4249C90}"/>
              </a:ext>
            </a:extLst>
          </p:cNvPr>
          <p:cNvPicPr>
            <a:picLocks noChangeAspect="1"/>
          </p:cNvPicPr>
          <p:nvPr/>
        </p:nvPicPr>
        <p:blipFill>
          <a:blip r:embed="rId4"/>
          <a:stretch>
            <a:fillRect/>
          </a:stretch>
        </p:blipFill>
        <p:spPr>
          <a:xfrm>
            <a:off x="6512070" y="2131465"/>
            <a:ext cx="5527530" cy="4726535"/>
          </a:xfrm>
          <a:prstGeom prst="rect">
            <a:avLst/>
          </a:prstGeom>
        </p:spPr>
      </p:pic>
    </p:spTree>
    <p:extLst>
      <p:ext uri="{BB962C8B-B14F-4D97-AF65-F5344CB8AC3E}">
        <p14:creationId xmlns:p14="http://schemas.microsoft.com/office/powerpoint/2010/main" val="6585474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7FA7281-4140-4FDA-6C8F-07334ACE8FD7}"/>
              </a:ext>
            </a:extLst>
          </p:cNvPr>
          <p:cNvSpPr txBox="1"/>
          <p:nvPr/>
        </p:nvSpPr>
        <p:spPr>
          <a:xfrm>
            <a:off x="0" y="2767280"/>
            <a:ext cx="1219199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0" b="1" dirty="0">
                <a:solidFill>
                  <a:srgbClr val="003B68"/>
                </a:solidFill>
              </a:rPr>
              <a:t>Discussion Points</a:t>
            </a:r>
            <a:endParaRPr lang="en-US" dirty="0"/>
          </a:p>
        </p:txBody>
      </p:sp>
    </p:spTree>
    <p:extLst>
      <p:ext uri="{BB962C8B-B14F-4D97-AF65-F5344CB8AC3E}">
        <p14:creationId xmlns:p14="http://schemas.microsoft.com/office/powerpoint/2010/main" val="18872503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5CAED-8551-5277-D69D-A43B85338ED1}"/>
              </a:ext>
            </a:extLst>
          </p:cNvPr>
          <p:cNvSpPr>
            <a:spLocks noGrp="1"/>
          </p:cNvSpPr>
          <p:nvPr>
            <p:ph type="title"/>
          </p:nvPr>
        </p:nvSpPr>
        <p:spPr/>
        <p:txBody>
          <a:bodyPr/>
          <a:lstStyle/>
          <a:p>
            <a:r>
              <a:rPr lang="en-US" dirty="0"/>
              <a:t>COVID-19 Vaccine</a:t>
            </a:r>
          </a:p>
        </p:txBody>
      </p:sp>
      <p:sp>
        <p:nvSpPr>
          <p:cNvPr id="3" name="Content Placeholder 2">
            <a:extLst>
              <a:ext uri="{FF2B5EF4-FFF2-40B4-BE49-F238E27FC236}">
                <a16:creationId xmlns:a16="http://schemas.microsoft.com/office/drawing/2014/main" id="{E125B854-FF52-071B-9E10-2299F77D1CBD}"/>
              </a:ext>
            </a:extLst>
          </p:cNvPr>
          <p:cNvSpPr>
            <a:spLocks noGrp="1"/>
          </p:cNvSpPr>
          <p:nvPr>
            <p:ph idx="1"/>
          </p:nvPr>
        </p:nvSpPr>
        <p:spPr>
          <a:xfrm>
            <a:off x="617499" y="1770191"/>
            <a:ext cx="5527531" cy="3599316"/>
          </a:xfrm>
        </p:spPr>
        <p:txBody>
          <a:bodyPr>
            <a:noAutofit/>
          </a:bodyPr>
          <a:lstStyle/>
          <a:p>
            <a:pPr algn="l" fontAlgn="base"/>
            <a:r>
              <a:rPr lang="en-US" sz="2000" dirty="0">
                <a:solidFill>
                  <a:srgbClr val="003B68"/>
                </a:solidFill>
                <a:latin typeface="+mj-lt"/>
              </a:rPr>
              <a:t>COVID-19 lockdowns helped reduce illness, but </a:t>
            </a:r>
            <a:r>
              <a:rPr lang="en-US" sz="2000" b="1" dirty="0">
                <a:solidFill>
                  <a:srgbClr val="003B68"/>
                </a:solidFill>
                <a:latin typeface="+mj-lt"/>
              </a:rPr>
              <a:t>we all wanted to get back to normal life!</a:t>
            </a:r>
          </a:p>
          <a:p>
            <a:pPr algn="l" fontAlgn="base"/>
            <a:r>
              <a:rPr lang="en-US" sz="2000" dirty="0">
                <a:solidFill>
                  <a:srgbClr val="003B68"/>
                </a:solidFill>
                <a:latin typeface="+mj-lt"/>
              </a:rPr>
              <a:t>Through October 5, 2022, more than 6.4 million 12- to 17-year-olds got COVID-19 and 785 died.</a:t>
            </a:r>
          </a:p>
          <a:p>
            <a:pPr algn="l" fontAlgn="base"/>
            <a:r>
              <a:rPr lang="en-US" sz="2000" dirty="0">
                <a:solidFill>
                  <a:srgbClr val="003B68"/>
                </a:solidFill>
                <a:latin typeface="+mj-lt"/>
              </a:rPr>
              <a:t>Parents and physicians hope vaccination makes COVID-19 a thing of the past.</a:t>
            </a:r>
          </a:p>
          <a:p>
            <a:pPr algn="l" fontAlgn="base"/>
            <a:r>
              <a:rPr lang="en-US" sz="2000" dirty="0">
                <a:solidFill>
                  <a:srgbClr val="003B68"/>
                </a:solidFill>
                <a:latin typeface="+mj-lt"/>
              </a:rPr>
              <a:t>As of October 2022, there are COVID-19 vaccines (both Pfizer &amp; Moderna) available for children 6 months-4 years and children 5-17 years.</a:t>
            </a:r>
          </a:p>
        </p:txBody>
      </p:sp>
      <p:pic>
        <p:nvPicPr>
          <p:cNvPr id="13314" name="Picture 2">
            <a:extLst>
              <a:ext uri="{FF2B5EF4-FFF2-40B4-BE49-F238E27FC236}">
                <a16:creationId xmlns:a16="http://schemas.microsoft.com/office/drawing/2014/main" id="{0A525B37-9D5C-6CFC-1810-4655B47914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8045" y="2085975"/>
            <a:ext cx="3307080" cy="413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23164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5CAED-8551-5277-D69D-A43B85338ED1}"/>
              </a:ext>
            </a:extLst>
          </p:cNvPr>
          <p:cNvSpPr>
            <a:spLocks noGrp="1"/>
          </p:cNvSpPr>
          <p:nvPr>
            <p:ph type="title"/>
          </p:nvPr>
        </p:nvSpPr>
        <p:spPr/>
        <p:txBody>
          <a:bodyPr/>
          <a:lstStyle/>
          <a:p>
            <a:r>
              <a:rPr lang="en-US" dirty="0"/>
              <a:t>Fetal Cells</a:t>
            </a:r>
          </a:p>
        </p:txBody>
      </p:sp>
      <p:sp>
        <p:nvSpPr>
          <p:cNvPr id="3" name="Content Placeholder 2">
            <a:extLst>
              <a:ext uri="{FF2B5EF4-FFF2-40B4-BE49-F238E27FC236}">
                <a16:creationId xmlns:a16="http://schemas.microsoft.com/office/drawing/2014/main" id="{E125B854-FF52-071B-9E10-2299F77D1CBD}"/>
              </a:ext>
            </a:extLst>
          </p:cNvPr>
          <p:cNvSpPr>
            <a:spLocks noGrp="1"/>
          </p:cNvSpPr>
          <p:nvPr>
            <p:ph idx="1"/>
          </p:nvPr>
        </p:nvSpPr>
        <p:spPr>
          <a:xfrm>
            <a:off x="617499" y="1770191"/>
            <a:ext cx="5527531" cy="3599316"/>
          </a:xfrm>
        </p:spPr>
        <p:txBody>
          <a:bodyPr>
            <a:noAutofit/>
          </a:bodyPr>
          <a:lstStyle/>
          <a:p>
            <a:pPr marL="0" indent="0" algn="l" fontAlgn="base">
              <a:buNone/>
            </a:pPr>
            <a:r>
              <a:rPr lang="en-US" sz="2000" dirty="0">
                <a:solidFill>
                  <a:srgbClr val="003B68"/>
                </a:solidFill>
                <a:latin typeface="+mj-lt"/>
              </a:rPr>
              <a:t>Production of varicella, rubella, rabies (one version), hepatitis A, and COVID-19 (one version) vaccines involve growing viruses in human cell culture.</a:t>
            </a:r>
          </a:p>
          <a:p>
            <a:pPr algn="l" fontAlgn="base">
              <a:buFont typeface="Arial" panose="020B0604020202020204" pitchFamily="34" charset="0"/>
              <a:buChar char="•"/>
            </a:pPr>
            <a:r>
              <a:rPr lang="en-US" sz="2000" dirty="0">
                <a:solidFill>
                  <a:srgbClr val="003B68"/>
                </a:solidFill>
                <a:latin typeface="+mj-lt"/>
              </a:rPr>
              <a:t>Two human cell lines provide these cultures; they were developed from two aborted fetuses in the 1960s.</a:t>
            </a:r>
          </a:p>
          <a:p>
            <a:pPr algn="l" fontAlgn="base">
              <a:buFont typeface="Arial" panose="020B0604020202020204" pitchFamily="34" charset="0"/>
              <a:buChar char="•"/>
            </a:pPr>
            <a:r>
              <a:rPr lang="en-US" sz="2000" dirty="0">
                <a:solidFill>
                  <a:srgbClr val="003B68"/>
                </a:solidFill>
                <a:latin typeface="+mj-lt"/>
              </a:rPr>
              <a:t>The donor fetuses </a:t>
            </a:r>
            <a:r>
              <a:rPr lang="en-US" sz="2000" b="1" dirty="0">
                <a:solidFill>
                  <a:srgbClr val="003B68"/>
                </a:solidFill>
                <a:highlight>
                  <a:srgbClr val="FDF3D7"/>
                </a:highlight>
                <a:latin typeface="+mj-lt"/>
              </a:rPr>
              <a:t>were </a:t>
            </a:r>
            <a:r>
              <a:rPr lang="en-US" sz="2000" b="1" dirty="0">
                <a:solidFill>
                  <a:srgbClr val="C00000"/>
                </a:solidFill>
                <a:highlight>
                  <a:srgbClr val="FDF3D7"/>
                </a:highlight>
                <a:latin typeface="+mj-lt"/>
              </a:rPr>
              <a:t>not</a:t>
            </a:r>
            <a:r>
              <a:rPr lang="en-US" sz="2000" b="1" dirty="0">
                <a:solidFill>
                  <a:srgbClr val="003B68"/>
                </a:solidFill>
                <a:highlight>
                  <a:srgbClr val="FDF3D7"/>
                </a:highlight>
                <a:latin typeface="+mj-lt"/>
              </a:rPr>
              <a:t> aborted for the purpose of obtaining these cells</a:t>
            </a:r>
            <a:r>
              <a:rPr lang="en-US" sz="2000" dirty="0">
                <a:solidFill>
                  <a:srgbClr val="003B68"/>
                </a:solidFill>
                <a:latin typeface="+mj-lt"/>
              </a:rPr>
              <a:t>.</a:t>
            </a:r>
          </a:p>
          <a:p>
            <a:pPr algn="l" fontAlgn="base">
              <a:buFont typeface="Arial" panose="020B0604020202020204" pitchFamily="34" charset="0"/>
              <a:buChar char="•"/>
            </a:pPr>
            <a:r>
              <a:rPr lang="en-US" sz="2000" dirty="0">
                <a:solidFill>
                  <a:srgbClr val="003B68"/>
                </a:solidFill>
                <a:latin typeface="+mj-lt"/>
              </a:rPr>
              <a:t>The same cell lines have been used for many decades – </a:t>
            </a:r>
            <a:r>
              <a:rPr lang="en-US" sz="2000" b="1" dirty="0">
                <a:solidFill>
                  <a:srgbClr val="003B68"/>
                </a:solidFill>
                <a:latin typeface="+mj-lt"/>
              </a:rPr>
              <a:t>no new fetal tissue is required</a:t>
            </a:r>
            <a:r>
              <a:rPr lang="en-US" sz="2000" dirty="0">
                <a:solidFill>
                  <a:srgbClr val="003B68"/>
                </a:solidFill>
                <a:latin typeface="+mj-lt"/>
              </a:rPr>
              <a:t>.</a:t>
            </a:r>
          </a:p>
        </p:txBody>
      </p:sp>
      <p:pic>
        <p:nvPicPr>
          <p:cNvPr id="5" name="Picture 4" descr="A close-up of bubbles&#10;&#10;Description automatically generated with low confidence">
            <a:extLst>
              <a:ext uri="{FF2B5EF4-FFF2-40B4-BE49-F238E27FC236}">
                <a16:creationId xmlns:a16="http://schemas.microsoft.com/office/drawing/2014/main" id="{319B1F62-66B9-775D-3305-AE2E67C81689}"/>
              </a:ext>
            </a:extLst>
          </p:cNvPr>
          <p:cNvPicPr>
            <a:picLocks noChangeAspect="1"/>
          </p:cNvPicPr>
          <p:nvPr/>
        </p:nvPicPr>
        <p:blipFill>
          <a:blip r:embed="rId3"/>
          <a:stretch>
            <a:fillRect/>
          </a:stretch>
        </p:blipFill>
        <p:spPr>
          <a:xfrm>
            <a:off x="6338206" y="1385207"/>
            <a:ext cx="5472793" cy="5472793"/>
          </a:xfrm>
          <a:prstGeom prst="rect">
            <a:avLst/>
          </a:prstGeom>
        </p:spPr>
      </p:pic>
    </p:spTree>
    <p:extLst>
      <p:ext uri="{BB962C8B-B14F-4D97-AF65-F5344CB8AC3E}">
        <p14:creationId xmlns:p14="http://schemas.microsoft.com/office/powerpoint/2010/main" val="31504503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5CAED-8551-5277-D69D-A43B85338ED1}"/>
              </a:ext>
            </a:extLst>
          </p:cNvPr>
          <p:cNvSpPr>
            <a:spLocks noGrp="1"/>
          </p:cNvSpPr>
          <p:nvPr>
            <p:ph type="title"/>
          </p:nvPr>
        </p:nvSpPr>
        <p:spPr/>
        <p:txBody>
          <a:bodyPr/>
          <a:lstStyle/>
          <a:p>
            <a:r>
              <a:rPr lang="en-US" dirty="0"/>
              <a:t>School Requirements</a:t>
            </a:r>
          </a:p>
        </p:txBody>
      </p:sp>
      <p:sp>
        <p:nvSpPr>
          <p:cNvPr id="3" name="Content Placeholder 2">
            <a:extLst>
              <a:ext uri="{FF2B5EF4-FFF2-40B4-BE49-F238E27FC236}">
                <a16:creationId xmlns:a16="http://schemas.microsoft.com/office/drawing/2014/main" id="{E125B854-FF52-071B-9E10-2299F77D1CBD}"/>
              </a:ext>
            </a:extLst>
          </p:cNvPr>
          <p:cNvSpPr>
            <a:spLocks noGrp="1"/>
          </p:cNvSpPr>
          <p:nvPr>
            <p:ph idx="1"/>
          </p:nvPr>
        </p:nvSpPr>
        <p:spPr>
          <a:xfrm>
            <a:off x="617499" y="1770191"/>
            <a:ext cx="5527531" cy="3599316"/>
          </a:xfrm>
        </p:spPr>
        <p:txBody>
          <a:bodyPr>
            <a:noAutofit/>
          </a:bodyPr>
          <a:lstStyle/>
          <a:p>
            <a:pPr marL="0" indent="0" algn="l" fontAlgn="base">
              <a:buNone/>
            </a:pPr>
            <a:r>
              <a:rPr lang="en-US" sz="2800" b="1" dirty="0">
                <a:solidFill>
                  <a:srgbClr val="003B68"/>
                </a:solidFill>
                <a:latin typeface="+mj-lt"/>
              </a:rPr>
              <a:t>We live in communities </a:t>
            </a:r>
            <a:r>
              <a:rPr lang="en-US" sz="2800" dirty="0">
                <a:solidFill>
                  <a:srgbClr val="003B68"/>
                </a:solidFill>
                <a:latin typeface="+mj-lt"/>
              </a:rPr>
              <a:t>so we depend on each other to stop at red lights. </a:t>
            </a:r>
          </a:p>
          <a:p>
            <a:pPr marL="0" indent="0" algn="l" fontAlgn="base">
              <a:buNone/>
            </a:pPr>
            <a:endParaRPr lang="en-US" sz="2800" dirty="0">
              <a:solidFill>
                <a:srgbClr val="003B68"/>
              </a:solidFill>
              <a:latin typeface="+mj-lt"/>
            </a:endParaRPr>
          </a:p>
          <a:p>
            <a:pPr marL="0" indent="0" algn="l" fontAlgn="base">
              <a:buNone/>
            </a:pPr>
            <a:r>
              <a:rPr lang="en-US" sz="2800" dirty="0">
                <a:solidFill>
                  <a:srgbClr val="003B68"/>
                </a:solidFill>
                <a:latin typeface="+mj-lt"/>
              </a:rPr>
              <a:t>Similarly, we ask kids to be vaccinated so they don't put others in their school in danger.</a:t>
            </a:r>
          </a:p>
        </p:txBody>
      </p:sp>
      <p:pic>
        <p:nvPicPr>
          <p:cNvPr id="14338" name="Picture 2" descr="Vaccination requirements vary by state. ">
            <a:extLst>
              <a:ext uri="{FF2B5EF4-FFF2-40B4-BE49-F238E27FC236}">
                <a16:creationId xmlns:a16="http://schemas.microsoft.com/office/drawing/2014/main" id="{B66D553D-5D3E-1497-1D5A-0B5492CC98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0979" y="3488052"/>
            <a:ext cx="5991021" cy="33699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colorfulness, traffic light, light&#10;&#10;Description automatically generated">
            <a:extLst>
              <a:ext uri="{FF2B5EF4-FFF2-40B4-BE49-F238E27FC236}">
                <a16:creationId xmlns:a16="http://schemas.microsoft.com/office/drawing/2014/main" id="{F8E0AE13-EEE1-EF5E-7BD0-766E2BB6DD2A}"/>
              </a:ext>
            </a:extLst>
          </p:cNvPr>
          <p:cNvPicPr>
            <a:picLocks noChangeAspect="1"/>
          </p:cNvPicPr>
          <p:nvPr/>
        </p:nvPicPr>
        <p:blipFill>
          <a:blip r:embed="rId4"/>
          <a:stretch>
            <a:fillRect/>
          </a:stretch>
        </p:blipFill>
        <p:spPr>
          <a:xfrm>
            <a:off x="4576462" y="-215016"/>
            <a:ext cx="4667250" cy="4667250"/>
          </a:xfrm>
          <a:prstGeom prst="rect">
            <a:avLst/>
          </a:prstGeom>
        </p:spPr>
      </p:pic>
    </p:spTree>
    <p:extLst>
      <p:ext uri="{BB962C8B-B14F-4D97-AF65-F5344CB8AC3E}">
        <p14:creationId xmlns:p14="http://schemas.microsoft.com/office/powerpoint/2010/main" val="20835637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7FA7281-4140-4FDA-6C8F-07334ACE8FD7}"/>
              </a:ext>
            </a:extLst>
          </p:cNvPr>
          <p:cNvSpPr txBox="1"/>
          <p:nvPr/>
        </p:nvSpPr>
        <p:spPr>
          <a:xfrm>
            <a:off x="1" y="2767280"/>
            <a:ext cx="1219199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0" b="1" dirty="0">
                <a:solidFill>
                  <a:srgbClr val="003B68"/>
                </a:solidFill>
              </a:rPr>
              <a:t>More Resources</a:t>
            </a:r>
            <a:endParaRPr lang="en-US" dirty="0"/>
          </a:p>
        </p:txBody>
      </p:sp>
    </p:spTree>
    <p:extLst>
      <p:ext uri="{BB962C8B-B14F-4D97-AF65-F5344CB8AC3E}">
        <p14:creationId xmlns:p14="http://schemas.microsoft.com/office/powerpoint/2010/main" val="18795401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5CAED-8551-5277-D69D-A43B85338ED1}"/>
              </a:ext>
            </a:extLst>
          </p:cNvPr>
          <p:cNvSpPr>
            <a:spLocks noGrp="1"/>
          </p:cNvSpPr>
          <p:nvPr>
            <p:ph type="title"/>
          </p:nvPr>
        </p:nvSpPr>
        <p:spPr/>
        <p:txBody>
          <a:bodyPr>
            <a:normAutofit fontScale="90000"/>
          </a:bodyPr>
          <a:lstStyle/>
          <a:p>
            <a:r>
              <a:rPr lang="en-US" dirty="0"/>
              <a:t>Videos from Different Faith Communities in Kansas </a:t>
            </a:r>
          </a:p>
        </p:txBody>
      </p:sp>
      <p:sp>
        <p:nvSpPr>
          <p:cNvPr id="5" name="Content Placeholder 4">
            <a:extLst>
              <a:ext uri="{FF2B5EF4-FFF2-40B4-BE49-F238E27FC236}">
                <a16:creationId xmlns:a16="http://schemas.microsoft.com/office/drawing/2014/main" id="{8716F86F-659D-00F7-1845-D17C8B05DF03}"/>
              </a:ext>
            </a:extLst>
          </p:cNvPr>
          <p:cNvSpPr>
            <a:spLocks noGrp="1"/>
          </p:cNvSpPr>
          <p:nvPr>
            <p:ph idx="1"/>
          </p:nvPr>
        </p:nvSpPr>
        <p:spPr/>
        <p:txBody>
          <a:bodyPr>
            <a:normAutofit fontScale="92500" lnSpcReduction="10000"/>
          </a:bodyPr>
          <a:lstStyle/>
          <a:p>
            <a:pPr marL="0" indent="0">
              <a:buNone/>
            </a:pPr>
            <a:r>
              <a:rPr lang="en-US" sz="3000" dirty="0">
                <a:solidFill>
                  <a:srgbClr val="202253"/>
                </a:solidFill>
              </a:rPr>
              <a:t>Below are 3 videos from </a:t>
            </a:r>
            <a:r>
              <a:rPr lang="en-US" sz="3000" i="1" dirty="0">
                <a:solidFill>
                  <a:srgbClr val="202253"/>
                </a:solidFill>
              </a:rPr>
              <a:t>IKC’s Honest Conversation Campaign </a:t>
            </a:r>
          </a:p>
          <a:p>
            <a:pPr marL="0" indent="0">
              <a:buNone/>
            </a:pPr>
            <a:endParaRPr lang="en-US" dirty="0">
              <a:solidFill>
                <a:srgbClr val="0070C0"/>
              </a:solidFill>
            </a:endParaRPr>
          </a:p>
          <a:p>
            <a:r>
              <a:rPr lang="en-US" dirty="0">
                <a:solidFill>
                  <a:srgbClr val="0070C0"/>
                </a:solidFill>
                <a:hlinkClick r:id="rId3">
                  <a:extLst>
                    <a:ext uri="{A12FA001-AC4F-418D-AE19-62706E023703}">
                      <ahyp:hlinkClr xmlns:ahyp="http://schemas.microsoft.com/office/drawing/2018/hyperlinkcolor" val="tx"/>
                    </a:ext>
                  </a:extLst>
                </a:hlinkClick>
              </a:rPr>
              <a:t>Dr. </a:t>
            </a:r>
            <a:r>
              <a:rPr lang="en-US" dirty="0" err="1">
                <a:solidFill>
                  <a:srgbClr val="0070C0"/>
                </a:solidFill>
                <a:hlinkClick r:id="rId3">
                  <a:extLst>
                    <a:ext uri="{A12FA001-AC4F-418D-AE19-62706E023703}">
                      <ahyp:hlinkClr xmlns:ahyp="http://schemas.microsoft.com/office/drawing/2018/hyperlinkcolor" val="tx"/>
                    </a:ext>
                  </a:extLst>
                </a:hlinkClick>
              </a:rPr>
              <a:t>Presephoni</a:t>
            </a:r>
            <a:r>
              <a:rPr lang="en-US" dirty="0">
                <a:solidFill>
                  <a:srgbClr val="0070C0"/>
                </a:solidFill>
                <a:hlinkClick r:id="rId3">
                  <a:extLst>
                    <a:ext uri="{A12FA001-AC4F-418D-AE19-62706E023703}">
                      <ahyp:hlinkClr xmlns:ahyp="http://schemas.microsoft.com/office/drawing/2018/hyperlinkcolor" val="tx"/>
                    </a:ext>
                  </a:extLst>
                </a:hlinkClick>
              </a:rPr>
              <a:t> Fuller, Pastor at South Church of God in Liberal, KS</a:t>
            </a:r>
            <a:endParaRPr lang="en-US" dirty="0">
              <a:solidFill>
                <a:srgbClr val="0070C0"/>
              </a:solidFill>
            </a:endParaRPr>
          </a:p>
          <a:p>
            <a:pPr marL="0" indent="0">
              <a:buNone/>
            </a:pPr>
            <a:endParaRPr lang="en-US" dirty="0">
              <a:solidFill>
                <a:srgbClr val="0070C0"/>
              </a:solidFill>
            </a:endParaRPr>
          </a:p>
          <a:p>
            <a:r>
              <a:rPr lang="en-US" dirty="0">
                <a:solidFill>
                  <a:srgbClr val="0070C0"/>
                </a:solidFill>
                <a:hlinkClick r:id="rId4">
                  <a:extLst>
                    <a:ext uri="{A12FA001-AC4F-418D-AE19-62706E023703}">
                      <ahyp:hlinkClr xmlns:ahyp="http://schemas.microsoft.com/office/drawing/2018/hyperlinkcolor" val="tx"/>
                    </a:ext>
                  </a:extLst>
                </a:hlinkClick>
              </a:rPr>
              <a:t>Rocio Pérez, Mother of Four, Certified Nursing Assistant, and Pastor’s Wife in Ulysses, KS</a:t>
            </a:r>
            <a:endParaRPr lang="en-US" dirty="0">
              <a:solidFill>
                <a:srgbClr val="0070C0"/>
              </a:solidFill>
            </a:endParaRPr>
          </a:p>
          <a:p>
            <a:endParaRPr lang="en-US" dirty="0">
              <a:solidFill>
                <a:srgbClr val="0070C0"/>
              </a:solidFill>
            </a:endParaRPr>
          </a:p>
          <a:p>
            <a:r>
              <a:rPr lang="en-US" dirty="0">
                <a:solidFill>
                  <a:srgbClr val="0070C0"/>
                </a:solidFill>
                <a:hlinkClick r:id="rId5">
                  <a:extLst>
                    <a:ext uri="{A12FA001-AC4F-418D-AE19-62706E023703}">
                      <ahyp:hlinkClr xmlns:ahyp="http://schemas.microsoft.com/office/drawing/2018/hyperlinkcolor" val="tx"/>
                    </a:ext>
                  </a:extLst>
                </a:hlinkClick>
              </a:rPr>
              <a:t>Fernando Alvarez, Pastor in Garden City, KS</a:t>
            </a:r>
            <a:endParaRPr lang="en-US" dirty="0">
              <a:solidFill>
                <a:srgbClr val="0070C0"/>
              </a:solidFill>
            </a:endParaRPr>
          </a:p>
          <a:p>
            <a:pPr marL="0" indent="0">
              <a:buNone/>
            </a:pPr>
            <a:endParaRPr lang="en-US" dirty="0"/>
          </a:p>
        </p:txBody>
      </p:sp>
    </p:spTree>
    <p:extLst>
      <p:ext uri="{BB962C8B-B14F-4D97-AF65-F5344CB8AC3E}">
        <p14:creationId xmlns:p14="http://schemas.microsoft.com/office/powerpoint/2010/main" val="15605097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5CAED-8551-5277-D69D-A43B85338ED1}"/>
              </a:ext>
            </a:extLst>
          </p:cNvPr>
          <p:cNvSpPr>
            <a:spLocks noGrp="1"/>
          </p:cNvSpPr>
          <p:nvPr>
            <p:ph type="title"/>
          </p:nvPr>
        </p:nvSpPr>
        <p:spPr/>
        <p:txBody>
          <a:bodyPr>
            <a:normAutofit/>
          </a:bodyPr>
          <a:lstStyle/>
          <a:p>
            <a:r>
              <a:rPr lang="en-US" dirty="0"/>
              <a:t>Videos from Different Faiths</a:t>
            </a:r>
            <a:br>
              <a:rPr lang="en-US" dirty="0"/>
            </a:br>
            <a:r>
              <a:rPr lang="en-US" sz="2000" dirty="0"/>
              <a:t>by Faiths 4 Vaccines</a:t>
            </a:r>
            <a:endParaRPr lang="en-US" dirty="0"/>
          </a:p>
        </p:txBody>
      </p:sp>
      <p:sp>
        <p:nvSpPr>
          <p:cNvPr id="5" name="Content Placeholder 4">
            <a:extLst>
              <a:ext uri="{FF2B5EF4-FFF2-40B4-BE49-F238E27FC236}">
                <a16:creationId xmlns:a16="http://schemas.microsoft.com/office/drawing/2014/main" id="{8716F86F-659D-00F7-1845-D17C8B05DF03}"/>
              </a:ext>
            </a:extLst>
          </p:cNvPr>
          <p:cNvSpPr>
            <a:spLocks noGrp="1"/>
          </p:cNvSpPr>
          <p:nvPr>
            <p:ph idx="1"/>
          </p:nvPr>
        </p:nvSpPr>
        <p:spPr/>
        <p:txBody>
          <a:bodyPr/>
          <a:lstStyle/>
          <a:p>
            <a:pPr>
              <a:lnSpc>
                <a:spcPct val="80000"/>
              </a:lnSpc>
            </a:pPr>
            <a:r>
              <a:rPr lang="en-US" sz="2200" dirty="0">
                <a:solidFill>
                  <a:srgbClr val="0070C0"/>
                </a:solidFill>
                <a:hlinkClick r:id="rId3">
                  <a:extLst>
                    <a:ext uri="{A12FA001-AC4F-418D-AE19-62706E023703}">
                      <ahyp:hlinkClr xmlns:ahyp="http://schemas.microsoft.com/office/drawing/2018/hyperlinkcolor" val="tx"/>
                    </a:ext>
                  </a:extLst>
                </a:hlinkClick>
              </a:rPr>
              <a:t>Jewish Rabbi - Rabbi Uses Social Media to Reduce Vaccine Hesitancy</a:t>
            </a:r>
            <a:endParaRPr lang="en-US" sz="2200" dirty="0">
              <a:solidFill>
                <a:srgbClr val="0070C0"/>
              </a:solidFill>
            </a:endParaRPr>
          </a:p>
          <a:p>
            <a:pPr marL="0" indent="0">
              <a:lnSpc>
                <a:spcPct val="80000"/>
              </a:lnSpc>
              <a:buNone/>
            </a:pPr>
            <a:endParaRPr lang="en-US" sz="2200" dirty="0">
              <a:solidFill>
                <a:srgbClr val="0070C0"/>
              </a:solidFill>
            </a:endParaRPr>
          </a:p>
          <a:p>
            <a:pPr>
              <a:lnSpc>
                <a:spcPct val="80000"/>
              </a:lnSpc>
            </a:pPr>
            <a:r>
              <a:rPr lang="en-US" sz="2200" dirty="0">
                <a:solidFill>
                  <a:srgbClr val="0070C0"/>
                </a:solidFill>
                <a:hlinkClick r:id="rId4">
                  <a:extLst>
                    <a:ext uri="{A12FA001-AC4F-418D-AE19-62706E023703}">
                      <ahyp:hlinkClr xmlns:ahyp="http://schemas.microsoft.com/office/drawing/2018/hyperlinkcolor" val="tx"/>
                    </a:ext>
                  </a:extLst>
                </a:hlinkClick>
              </a:rPr>
              <a:t>American Baptist Church Pastor - American Baptist Churches USA Encourages All Persons to Receive the Vaccine</a:t>
            </a:r>
            <a:endParaRPr lang="en-US" sz="2200" dirty="0">
              <a:solidFill>
                <a:srgbClr val="0070C0"/>
              </a:solidFill>
            </a:endParaRPr>
          </a:p>
          <a:p>
            <a:pPr marL="0" indent="0">
              <a:lnSpc>
                <a:spcPct val="80000"/>
              </a:lnSpc>
              <a:buNone/>
            </a:pPr>
            <a:endParaRPr lang="en-US" sz="2200" dirty="0">
              <a:solidFill>
                <a:srgbClr val="0070C0"/>
              </a:solidFill>
            </a:endParaRPr>
          </a:p>
          <a:p>
            <a:pPr>
              <a:lnSpc>
                <a:spcPct val="80000"/>
              </a:lnSpc>
            </a:pPr>
            <a:r>
              <a:rPr lang="en-US" sz="2200" dirty="0">
                <a:solidFill>
                  <a:srgbClr val="0070C0"/>
                </a:solidFill>
                <a:hlinkClick r:id="rId5">
                  <a:extLst>
                    <a:ext uri="{A12FA001-AC4F-418D-AE19-62706E023703}">
                      <ahyp:hlinkClr xmlns:ahyp="http://schemas.microsoft.com/office/drawing/2018/hyperlinkcolor" val="tx"/>
                    </a:ext>
                  </a:extLst>
                </a:hlinkClick>
              </a:rPr>
              <a:t>Bethany Baptist Church Pastor – Faith at the Forefront of Vaccination Efforts</a:t>
            </a:r>
            <a:endParaRPr lang="en-US" sz="2200" dirty="0">
              <a:solidFill>
                <a:srgbClr val="0070C0"/>
              </a:solidFill>
            </a:endParaRPr>
          </a:p>
          <a:p>
            <a:pPr marL="0" indent="0">
              <a:lnSpc>
                <a:spcPct val="80000"/>
              </a:lnSpc>
              <a:buNone/>
            </a:pPr>
            <a:endParaRPr lang="en-US" sz="2200" dirty="0">
              <a:solidFill>
                <a:srgbClr val="0070C0"/>
              </a:solidFill>
            </a:endParaRPr>
          </a:p>
          <a:p>
            <a:pPr>
              <a:lnSpc>
                <a:spcPct val="80000"/>
              </a:lnSpc>
            </a:pPr>
            <a:r>
              <a:rPr lang="en-US" sz="2200" dirty="0">
                <a:solidFill>
                  <a:srgbClr val="0070C0"/>
                </a:solidFill>
                <a:hlinkClick r:id="rId6">
                  <a:extLst>
                    <a:ext uri="{A12FA001-AC4F-418D-AE19-62706E023703}">
                      <ahyp:hlinkClr xmlns:ahyp="http://schemas.microsoft.com/office/drawing/2018/hyperlinkcolor" val="tx"/>
                    </a:ext>
                  </a:extLst>
                </a:hlinkClick>
              </a:rPr>
              <a:t>Muslim – Why I took the Vaccine</a:t>
            </a:r>
            <a:endParaRPr lang="en-US" sz="2200" dirty="0">
              <a:solidFill>
                <a:srgbClr val="0070C0"/>
              </a:solidFill>
            </a:endParaRPr>
          </a:p>
          <a:p>
            <a:pPr marL="0" indent="0">
              <a:buNone/>
            </a:pPr>
            <a:endParaRPr lang="en-US" dirty="0"/>
          </a:p>
        </p:txBody>
      </p:sp>
    </p:spTree>
    <p:extLst>
      <p:ext uri="{BB962C8B-B14F-4D97-AF65-F5344CB8AC3E}">
        <p14:creationId xmlns:p14="http://schemas.microsoft.com/office/powerpoint/2010/main" val="12716579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5CAED-8551-5277-D69D-A43B85338ED1}"/>
              </a:ext>
            </a:extLst>
          </p:cNvPr>
          <p:cNvSpPr>
            <a:spLocks noGrp="1"/>
          </p:cNvSpPr>
          <p:nvPr>
            <p:ph type="title"/>
          </p:nvPr>
        </p:nvSpPr>
        <p:spPr/>
        <p:txBody>
          <a:bodyPr>
            <a:normAutofit/>
          </a:bodyPr>
          <a:lstStyle/>
          <a:p>
            <a:r>
              <a:rPr lang="en-US" dirty="0"/>
              <a:t>More Resources</a:t>
            </a:r>
          </a:p>
        </p:txBody>
      </p:sp>
      <p:sp>
        <p:nvSpPr>
          <p:cNvPr id="4" name="Content Placeholder 3">
            <a:extLst>
              <a:ext uri="{FF2B5EF4-FFF2-40B4-BE49-F238E27FC236}">
                <a16:creationId xmlns:a16="http://schemas.microsoft.com/office/drawing/2014/main" id="{ABECF02B-02E8-0151-C06B-BA2EBECAA2E0}"/>
              </a:ext>
            </a:extLst>
          </p:cNvPr>
          <p:cNvSpPr>
            <a:spLocks noGrp="1"/>
          </p:cNvSpPr>
          <p:nvPr>
            <p:ph idx="1"/>
          </p:nvPr>
        </p:nvSpPr>
        <p:spPr>
          <a:xfrm>
            <a:off x="617500" y="1732091"/>
            <a:ext cx="10641051" cy="4716334"/>
          </a:xfrm>
        </p:spPr>
        <p:txBody>
          <a:bodyPr>
            <a:normAutofit fontScale="25000" lnSpcReduction="20000"/>
          </a:bodyPr>
          <a:lstStyle/>
          <a:p>
            <a:pPr marL="0" indent="0" algn="l" fontAlgn="base" latinLnBrk="0">
              <a:lnSpc>
                <a:spcPct val="120000"/>
              </a:lnSpc>
              <a:buNone/>
            </a:pPr>
            <a:r>
              <a:rPr lang="en-US" sz="4800" b="1" dirty="0">
                <a:solidFill>
                  <a:srgbClr val="0070C0"/>
                </a:solidFill>
                <a:latin typeface="+mj-lt"/>
              </a:rPr>
              <a:t>Jewish</a:t>
            </a:r>
          </a:p>
          <a:p>
            <a:pPr fontAlgn="base">
              <a:lnSpc>
                <a:spcPct val="120000"/>
              </a:lnSpc>
              <a:spcBef>
                <a:spcPts val="400"/>
              </a:spcBef>
            </a:pPr>
            <a:r>
              <a:rPr lang="en-US" sz="4800" dirty="0">
                <a:solidFill>
                  <a:srgbClr val="003B68"/>
                </a:solidFill>
                <a:latin typeface="+mj-lt"/>
              </a:rPr>
              <a:t>Rabbinical Assembly Statement (COVID-19):</a:t>
            </a:r>
            <a:br>
              <a:rPr lang="en-US" sz="4800" dirty="0">
                <a:solidFill>
                  <a:srgbClr val="003B68"/>
                </a:solidFill>
                <a:latin typeface="+mj-lt"/>
              </a:rPr>
            </a:br>
            <a:r>
              <a:rPr lang="en-US" sz="4800" dirty="0">
                <a:solidFill>
                  <a:srgbClr val="003B68"/>
                </a:solidFill>
                <a:latin typeface="+mj-lt"/>
                <a:hlinkClick r:id="rId3">
                  <a:extLst>
                    <a:ext uri="{A12FA001-AC4F-418D-AE19-62706E023703}">
                      <ahyp:hlinkClr xmlns:ahyp="http://schemas.microsoft.com/office/drawing/2018/hyperlinkcolor" val="tx"/>
                    </a:ext>
                  </a:extLst>
                </a:hlinkClick>
              </a:rPr>
              <a:t>https://www.rabbinicalassembly.org/sites/default/files/2021-01/Vaccination%20and%20Ethical%20Questions%20Posed%20by%20COVID-19%20Vaccines%20-%20Final.pdf(opens in a new tab)</a:t>
            </a:r>
            <a:endParaRPr lang="en-US" sz="4800" b="1" dirty="0">
              <a:solidFill>
                <a:srgbClr val="0070C0"/>
              </a:solidFill>
              <a:latin typeface="+mj-lt"/>
            </a:endParaRPr>
          </a:p>
          <a:p>
            <a:pPr marL="0" indent="0" algn="l" fontAlgn="base" latinLnBrk="0">
              <a:lnSpc>
                <a:spcPct val="120000"/>
              </a:lnSpc>
              <a:buNone/>
            </a:pPr>
            <a:r>
              <a:rPr lang="en-US" sz="4800" b="1" dirty="0">
                <a:solidFill>
                  <a:srgbClr val="0070C0"/>
                </a:solidFill>
                <a:latin typeface="+mj-lt"/>
              </a:rPr>
              <a:t>Christian (Mostly Protestant)</a:t>
            </a:r>
          </a:p>
          <a:p>
            <a:pPr fontAlgn="base">
              <a:lnSpc>
                <a:spcPct val="120000"/>
              </a:lnSpc>
              <a:spcBef>
                <a:spcPts val="400"/>
              </a:spcBef>
            </a:pPr>
            <a:r>
              <a:rPr lang="en-US" sz="4800" dirty="0" err="1">
                <a:solidFill>
                  <a:srgbClr val="003B68"/>
                </a:solidFill>
                <a:latin typeface="+mj-lt"/>
              </a:rPr>
              <a:t>Biologos</a:t>
            </a:r>
            <a:r>
              <a:rPr lang="en-US" sz="4800" dirty="0">
                <a:solidFill>
                  <a:srgbClr val="003B68"/>
                </a:solidFill>
                <a:latin typeface="+mj-lt"/>
              </a:rPr>
              <a:t>: </a:t>
            </a:r>
            <a:br>
              <a:rPr lang="en-US" sz="4800" dirty="0">
                <a:solidFill>
                  <a:srgbClr val="003B68"/>
                </a:solidFill>
                <a:latin typeface="+mj-lt"/>
              </a:rPr>
            </a:br>
            <a:r>
              <a:rPr lang="en-US" sz="4800" dirty="0">
                <a:solidFill>
                  <a:srgbClr val="003B68"/>
                </a:solidFill>
                <a:latin typeface="+mj-lt"/>
                <a:hlinkClick r:id="rId4">
                  <a:extLst>
                    <a:ext uri="{A12FA001-AC4F-418D-AE19-62706E023703}">
                      <ahyp:hlinkClr xmlns:ahyp="http://schemas.microsoft.com/office/drawing/2018/hyperlinkcolor" val="tx"/>
                    </a:ext>
                  </a:extLst>
                </a:hlinkClick>
              </a:rPr>
              <a:t>https://biologos.org/common-questions/should-christians-get-vaccinated(opens in a new tab)</a:t>
            </a:r>
            <a:endParaRPr lang="en-US" sz="4800" dirty="0">
              <a:solidFill>
                <a:srgbClr val="003B68"/>
              </a:solidFill>
              <a:latin typeface="+mj-lt"/>
            </a:endParaRPr>
          </a:p>
          <a:p>
            <a:pPr fontAlgn="base">
              <a:lnSpc>
                <a:spcPct val="120000"/>
              </a:lnSpc>
              <a:spcBef>
                <a:spcPts val="400"/>
              </a:spcBef>
            </a:pPr>
            <a:r>
              <a:rPr lang="en-US" sz="4800" dirty="0">
                <a:solidFill>
                  <a:srgbClr val="003B68"/>
                </a:solidFill>
                <a:latin typeface="+mj-lt"/>
              </a:rPr>
              <a:t>The Gospel Coalition</a:t>
            </a:r>
          </a:p>
          <a:p>
            <a:pPr lvl="1" fontAlgn="base">
              <a:lnSpc>
                <a:spcPct val="120000"/>
              </a:lnSpc>
              <a:spcBef>
                <a:spcPts val="400"/>
              </a:spcBef>
            </a:pPr>
            <a:r>
              <a:rPr lang="en-US" sz="4800" dirty="0">
                <a:solidFill>
                  <a:srgbClr val="003B68"/>
                </a:solidFill>
                <a:latin typeface="+mj-lt"/>
              </a:rPr>
              <a:t>Vaccines in General: </a:t>
            </a:r>
            <a:br>
              <a:rPr lang="en-US" sz="4800" dirty="0">
                <a:solidFill>
                  <a:srgbClr val="003B68"/>
                </a:solidFill>
                <a:latin typeface="+mj-lt"/>
              </a:rPr>
            </a:br>
            <a:r>
              <a:rPr lang="en-US" sz="4800" dirty="0">
                <a:solidFill>
                  <a:srgbClr val="003B68"/>
                </a:solidFill>
                <a:latin typeface="+mj-lt"/>
                <a:hlinkClick r:id="rId5">
                  <a:extLst>
                    <a:ext uri="{A12FA001-AC4F-418D-AE19-62706E023703}">
                      <ahyp:hlinkClr xmlns:ahyp="http://schemas.microsoft.com/office/drawing/2018/hyperlinkcolor" val="tx"/>
                    </a:ext>
                  </a:extLst>
                </a:hlinkClick>
              </a:rPr>
              <a:t>https://www.thegospelcoalition.org/article/what-christians-should-know-vaccines(opens in a new tab)</a:t>
            </a:r>
            <a:endParaRPr lang="en-US" sz="4800" dirty="0">
              <a:solidFill>
                <a:srgbClr val="003B68"/>
              </a:solidFill>
              <a:latin typeface="+mj-lt"/>
            </a:endParaRPr>
          </a:p>
          <a:p>
            <a:pPr fontAlgn="base">
              <a:lnSpc>
                <a:spcPct val="120000"/>
              </a:lnSpc>
              <a:spcBef>
                <a:spcPts val="400"/>
              </a:spcBef>
            </a:pPr>
            <a:r>
              <a:rPr lang="en-US" sz="4800" dirty="0">
                <a:solidFill>
                  <a:srgbClr val="003B68"/>
                </a:solidFill>
                <a:latin typeface="+mj-lt"/>
              </a:rPr>
              <a:t>Focus on the Family</a:t>
            </a:r>
          </a:p>
          <a:p>
            <a:pPr lvl="1" fontAlgn="base">
              <a:lnSpc>
                <a:spcPct val="120000"/>
              </a:lnSpc>
              <a:spcBef>
                <a:spcPts val="400"/>
              </a:spcBef>
            </a:pPr>
            <a:r>
              <a:rPr lang="en-US" sz="4800" dirty="0">
                <a:solidFill>
                  <a:srgbClr val="003B68"/>
                </a:solidFill>
                <a:latin typeface="+mj-lt"/>
              </a:rPr>
              <a:t>Vaccines in General: </a:t>
            </a:r>
            <a:br>
              <a:rPr lang="en-US" sz="4800" dirty="0">
                <a:solidFill>
                  <a:srgbClr val="003B68"/>
                </a:solidFill>
                <a:latin typeface="+mj-lt"/>
              </a:rPr>
            </a:br>
            <a:r>
              <a:rPr lang="en-US" sz="4800" dirty="0">
                <a:solidFill>
                  <a:srgbClr val="003B68"/>
                </a:solidFill>
                <a:latin typeface="+mj-lt"/>
                <a:hlinkClick r:id="rId6">
                  <a:extLst>
                    <a:ext uri="{A12FA001-AC4F-418D-AE19-62706E023703}">
                      <ahyp:hlinkClr xmlns:ahyp="http://schemas.microsoft.com/office/drawing/2018/hyperlinkcolor" val="tx"/>
                    </a:ext>
                  </a:extLst>
                </a:hlinkClick>
              </a:rPr>
              <a:t>https://www.focusonthefamily.com/family-qa/vaccination-and-immunization/(opens in a new tab)</a:t>
            </a:r>
            <a:endParaRPr lang="en-US" sz="4800" dirty="0">
              <a:solidFill>
                <a:srgbClr val="003B68"/>
              </a:solidFill>
              <a:latin typeface="+mj-lt"/>
            </a:endParaRPr>
          </a:p>
          <a:p>
            <a:pPr fontAlgn="base">
              <a:lnSpc>
                <a:spcPct val="120000"/>
              </a:lnSpc>
              <a:spcBef>
                <a:spcPts val="400"/>
              </a:spcBef>
            </a:pPr>
            <a:r>
              <a:rPr lang="en-US" sz="4800" dirty="0">
                <a:solidFill>
                  <a:srgbClr val="003B68"/>
                </a:solidFill>
                <a:latin typeface="+mj-lt"/>
              </a:rPr>
              <a:t>Christians and the Vaccine (COVID): </a:t>
            </a:r>
            <a:br>
              <a:rPr lang="en-US" sz="4800" dirty="0">
                <a:solidFill>
                  <a:srgbClr val="003B68"/>
                </a:solidFill>
                <a:latin typeface="+mj-lt"/>
              </a:rPr>
            </a:br>
            <a:r>
              <a:rPr lang="en-US" sz="4800" dirty="0">
                <a:solidFill>
                  <a:srgbClr val="003B68"/>
                </a:solidFill>
                <a:latin typeface="+mj-lt"/>
                <a:hlinkClick r:id="rId7">
                  <a:extLst>
                    <a:ext uri="{A12FA001-AC4F-418D-AE19-62706E023703}">
                      <ahyp:hlinkClr xmlns:ahyp="http://schemas.microsoft.com/office/drawing/2018/hyperlinkcolor" val="tx"/>
                    </a:ext>
                  </a:extLst>
                </a:hlinkClick>
              </a:rPr>
              <a:t>https://www.christiansandthevaccine.com/(opens in a new tab)</a:t>
            </a:r>
            <a:endParaRPr lang="en-US" sz="4800" dirty="0">
              <a:solidFill>
                <a:srgbClr val="003B68"/>
              </a:solidFill>
              <a:latin typeface="+mj-lt"/>
            </a:endParaRPr>
          </a:p>
          <a:p>
            <a:pPr fontAlgn="base">
              <a:lnSpc>
                <a:spcPct val="120000"/>
              </a:lnSpc>
              <a:spcBef>
                <a:spcPts val="400"/>
              </a:spcBef>
            </a:pPr>
            <a:r>
              <a:rPr lang="en-US" sz="4800" dirty="0">
                <a:solidFill>
                  <a:srgbClr val="003B68"/>
                </a:solidFill>
                <a:latin typeface="+mj-lt"/>
              </a:rPr>
              <a:t>United Methodist Health Ministry Fund - Faith in Vaccines - Resources for Congregation Leaders: </a:t>
            </a:r>
            <a:br>
              <a:rPr lang="en-US" sz="4800" dirty="0">
                <a:solidFill>
                  <a:srgbClr val="003B68"/>
                </a:solidFill>
                <a:latin typeface="+mj-lt"/>
              </a:rPr>
            </a:br>
            <a:r>
              <a:rPr lang="en-US" sz="4800" dirty="0">
                <a:solidFill>
                  <a:srgbClr val="003B68"/>
                </a:solidFill>
                <a:latin typeface="+mj-lt"/>
                <a:hlinkClick r:id="rId8">
                  <a:extLst>
                    <a:ext uri="{A12FA001-AC4F-418D-AE19-62706E023703}">
                      <ahyp:hlinkClr xmlns:ahyp="http://schemas.microsoft.com/office/drawing/2018/hyperlinkcolor" val="tx"/>
                    </a:ext>
                  </a:extLst>
                </a:hlinkClick>
              </a:rPr>
              <a:t>https://healthfund.org/a/faith-in-vaccines(opens in a new tab)</a:t>
            </a:r>
            <a:endParaRPr lang="en-US" sz="4800" dirty="0">
              <a:solidFill>
                <a:srgbClr val="003B68"/>
              </a:solidFill>
              <a:latin typeface="+mj-lt"/>
            </a:endParaRPr>
          </a:p>
          <a:p>
            <a:pPr marL="0" indent="0" algn="l" fontAlgn="base" latinLnBrk="0">
              <a:buNone/>
            </a:pPr>
            <a:endParaRPr lang="en-US" b="0" i="0" dirty="0">
              <a:solidFill>
                <a:srgbClr val="000000"/>
              </a:solidFill>
              <a:effectLst/>
              <a:latin typeface="merriweather" panose="00000500000000000000" pitchFamily="2" charset="0"/>
            </a:endParaRPr>
          </a:p>
        </p:txBody>
      </p:sp>
    </p:spTree>
    <p:extLst>
      <p:ext uri="{BB962C8B-B14F-4D97-AF65-F5344CB8AC3E}">
        <p14:creationId xmlns:p14="http://schemas.microsoft.com/office/powerpoint/2010/main" val="25081687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62D2A33-F7BE-9ABA-503C-986D85057E34}"/>
              </a:ext>
            </a:extLst>
          </p:cNvPr>
          <p:cNvSpPr/>
          <p:nvPr/>
        </p:nvSpPr>
        <p:spPr>
          <a:xfrm>
            <a:off x="8019585" y="2555487"/>
            <a:ext cx="2862146" cy="3122341"/>
          </a:xfrm>
          <a:prstGeom prst="rect">
            <a:avLst/>
          </a:prstGeom>
          <a:solidFill>
            <a:srgbClr val="003B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6B0B9B9-DD62-9433-12A2-F116C3AE5EA5}"/>
              </a:ext>
            </a:extLst>
          </p:cNvPr>
          <p:cNvSpPr/>
          <p:nvPr/>
        </p:nvSpPr>
        <p:spPr>
          <a:xfrm>
            <a:off x="4321097" y="2555488"/>
            <a:ext cx="2890024" cy="3150218"/>
          </a:xfrm>
          <a:prstGeom prst="rect">
            <a:avLst/>
          </a:prstGeom>
          <a:solidFill>
            <a:srgbClr val="003B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31296F0-0FA0-40FB-6D51-12EC067D4D4E}"/>
              </a:ext>
            </a:extLst>
          </p:cNvPr>
          <p:cNvSpPr/>
          <p:nvPr/>
        </p:nvSpPr>
        <p:spPr>
          <a:xfrm>
            <a:off x="752707" y="2555487"/>
            <a:ext cx="2843560" cy="3150219"/>
          </a:xfrm>
          <a:prstGeom prst="rect">
            <a:avLst/>
          </a:prstGeom>
          <a:solidFill>
            <a:srgbClr val="003B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01589D-76CD-748B-B7BF-DA80A361D53B}"/>
              </a:ext>
            </a:extLst>
          </p:cNvPr>
          <p:cNvSpPr>
            <a:spLocks noGrp="1"/>
          </p:cNvSpPr>
          <p:nvPr>
            <p:ph type="title"/>
          </p:nvPr>
        </p:nvSpPr>
        <p:spPr/>
        <p:txBody>
          <a:bodyPr>
            <a:normAutofit fontScale="90000"/>
          </a:bodyPr>
          <a:lstStyle/>
          <a:p>
            <a:r>
              <a:rPr lang="en-US" dirty="0"/>
              <a:t>#1 Vaccines help protect the health and life of those who get vaccinated.</a:t>
            </a:r>
          </a:p>
        </p:txBody>
      </p:sp>
      <p:sp>
        <p:nvSpPr>
          <p:cNvPr id="13" name="TextBox 12">
            <a:extLst>
              <a:ext uri="{FF2B5EF4-FFF2-40B4-BE49-F238E27FC236}">
                <a16:creationId xmlns:a16="http://schemas.microsoft.com/office/drawing/2014/main" id="{4FB2153D-B97F-90E5-57CD-70B5954BD46A}"/>
              </a:ext>
            </a:extLst>
          </p:cNvPr>
          <p:cNvSpPr txBox="1"/>
          <p:nvPr/>
        </p:nvSpPr>
        <p:spPr>
          <a:xfrm>
            <a:off x="845634" y="3094463"/>
            <a:ext cx="2676291"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After 2 doses of the MMR vaccines, 99.7% of vaccinated individuals are immune to measles</a:t>
            </a:r>
          </a:p>
        </p:txBody>
      </p:sp>
      <p:sp>
        <p:nvSpPr>
          <p:cNvPr id="4" name="TextBox 3">
            <a:extLst>
              <a:ext uri="{FF2B5EF4-FFF2-40B4-BE49-F238E27FC236}">
                <a16:creationId xmlns:a16="http://schemas.microsoft.com/office/drawing/2014/main" id="{19875676-9D85-6999-99E8-104F012778B4}"/>
              </a:ext>
            </a:extLst>
          </p:cNvPr>
          <p:cNvSpPr txBox="1"/>
          <p:nvPr/>
        </p:nvSpPr>
        <p:spPr>
          <a:xfrm>
            <a:off x="4423316" y="3094464"/>
            <a:ext cx="268558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Polio vaccine  offers 99% effectiveness after 3 doses</a:t>
            </a:r>
            <a:endParaRPr lang="en-US"/>
          </a:p>
        </p:txBody>
      </p:sp>
      <p:sp>
        <p:nvSpPr>
          <p:cNvPr id="5" name="TextBox 4">
            <a:extLst>
              <a:ext uri="{FF2B5EF4-FFF2-40B4-BE49-F238E27FC236}">
                <a16:creationId xmlns:a16="http://schemas.microsoft.com/office/drawing/2014/main" id="{AA0FC895-0A14-50D0-406E-825763A03E75}"/>
              </a:ext>
            </a:extLst>
          </p:cNvPr>
          <p:cNvSpPr txBox="1"/>
          <p:nvPr/>
        </p:nvSpPr>
        <p:spPr>
          <a:xfrm>
            <a:off x="8149682" y="2964365"/>
            <a:ext cx="2565943"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Chickenpox vaccine is 85% to 90% effective in preventing all chickenpox infections and 100% effective in preventing moderate and severe chicken pox.</a:t>
            </a:r>
          </a:p>
        </p:txBody>
      </p:sp>
    </p:spTree>
    <p:extLst>
      <p:ext uri="{BB962C8B-B14F-4D97-AF65-F5344CB8AC3E}">
        <p14:creationId xmlns:p14="http://schemas.microsoft.com/office/powerpoint/2010/main" val="17350514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5CAED-8551-5277-D69D-A43B85338ED1}"/>
              </a:ext>
            </a:extLst>
          </p:cNvPr>
          <p:cNvSpPr>
            <a:spLocks noGrp="1"/>
          </p:cNvSpPr>
          <p:nvPr>
            <p:ph type="title"/>
          </p:nvPr>
        </p:nvSpPr>
        <p:spPr/>
        <p:txBody>
          <a:bodyPr>
            <a:normAutofit/>
          </a:bodyPr>
          <a:lstStyle/>
          <a:p>
            <a:r>
              <a:rPr lang="en-US" dirty="0"/>
              <a:t>More Resources</a:t>
            </a:r>
          </a:p>
        </p:txBody>
      </p:sp>
      <p:sp>
        <p:nvSpPr>
          <p:cNvPr id="4" name="Content Placeholder 3">
            <a:extLst>
              <a:ext uri="{FF2B5EF4-FFF2-40B4-BE49-F238E27FC236}">
                <a16:creationId xmlns:a16="http://schemas.microsoft.com/office/drawing/2014/main" id="{ABECF02B-02E8-0151-C06B-BA2EBECAA2E0}"/>
              </a:ext>
            </a:extLst>
          </p:cNvPr>
          <p:cNvSpPr>
            <a:spLocks noGrp="1"/>
          </p:cNvSpPr>
          <p:nvPr>
            <p:ph idx="1"/>
          </p:nvPr>
        </p:nvSpPr>
        <p:spPr>
          <a:xfrm>
            <a:off x="617500" y="1345705"/>
            <a:ext cx="9613861" cy="3599316"/>
          </a:xfrm>
        </p:spPr>
        <p:txBody>
          <a:bodyPr>
            <a:normAutofit fontScale="25000" lnSpcReduction="20000"/>
          </a:bodyPr>
          <a:lstStyle/>
          <a:p>
            <a:pPr marL="0" indent="0" algn="l" fontAlgn="base" latinLnBrk="0">
              <a:lnSpc>
                <a:spcPct val="120000"/>
              </a:lnSpc>
              <a:buNone/>
            </a:pPr>
            <a:endParaRPr lang="en-US" sz="4800" dirty="0">
              <a:solidFill>
                <a:srgbClr val="003B68"/>
              </a:solidFill>
              <a:latin typeface="+mj-lt"/>
            </a:endParaRPr>
          </a:p>
          <a:p>
            <a:pPr marL="0" indent="0" algn="l" fontAlgn="base" latinLnBrk="0">
              <a:lnSpc>
                <a:spcPct val="120000"/>
              </a:lnSpc>
              <a:buNone/>
            </a:pPr>
            <a:r>
              <a:rPr lang="en-US" sz="4800" b="1" dirty="0">
                <a:solidFill>
                  <a:srgbClr val="0070C0"/>
                </a:solidFill>
                <a:latin typeface="+mj-lt"/>
              </a:rPr>
              <a:t>Catholic</a:t>
            </a:r>
          </a:p>
          <a:p>
            <a:pPr fontAlgn="base">
              <a:lnSpc>
                <a:spcPct val="120000"/>
              </a:lnSpc>
            </a:pPr>
            <a:r>
              <a:rPr lang="en-US" sz="4800" dirty="0">
                <a:solidFill>
                  <a:srgbClr val="003B68"/>
                </a:solidFill>
                <a:latin typeface="+mj-lt"/>
              </a:rPr>
              <a:t>Vatican Statement on the Morality of Using Some COVID-19 Vaccines: </a:t>
            </a:r>
            <a:r>
              <a:rPr lang="en-US" sz="4800" dirty="0">
                <a:solidFill>
                  <a:srgbClr val="003B68"/>
                </a:solidFill>
                <a:latin typeface="+mj-lt"/>
                <a:hlinkClick r:id="rId3">
                  <a:extLst>
                    <a:ext uri="{A12FA001-AC4F-418D-AE19-62706E023703}">
                      <ahyp:hlinkClr xmlns:ahyp="http://schemas.microsoft.com/office/drawing/2018/hyperlinkcolor" val="tx"/>
                    </a:ext>
                  </a:extLst>
                </a:hlinkClick>
              </a:rPr>
              <a:t>https://www.vatican.va/roman_curia/congregations/cfaith/documents/rc_con_cfaith_doc_20201221_nota-vaccini-anticovid_en.html(opens in a new tab)</a:t>
            </a:r>
            <a:endParaRPr lang="en-US" sz="4800" dirty="0">
              <a:solidFill>
                <a:srgbClr val="003B68"/>
              </a:solidFill>
              <a:latin typeface="+mj-lt"/>
            </a:endParaRPr>
          </a:p>
          <a:p>
            <a:pPr fontAlgn="base">
              <a:lnSpc>
                <a:spcPct val="120000"/>
              </a:lnSpc>
            </a:pPr>
            <a:r>
              <a:rPr lang="en-US" sz="4800" dirty="0">
                <a:solidFill>
                  <a:srgbClr val="003B68"/>
                </a:solidFill>
                <a:latin typeface="+mj-lt"/>
              </a:rPr>
              <a:t>COVID-19 vaccines: </a:t>
            </a:r>
            <a:r>
              <a:rPr lang="en-US" sz="4800" dirty="0">
                <a:solidFill>
                  <a:srgbClr val="003B68"/>
                </a:solidFill>
                <a:latin typeface="+mj-lt"/>
                <a:hlinkClick r:id="rId4">
                  <a:extLst>
                    <a:ext uri="{A12FA001-AC4F-418D-AE19-62706E023703}">
                      <ahyp:hlinkClr xmlns:ahyp="http://schemas.microsoft.com/office/drawing/2018/hyperlinkcolor" val="tx"/>
                    </a:ext>
                  </a:extLst>
                </a:hlinkClick>
              </a:rPr>
              <a:t>https://www.cacatholic.org/CCC-vaccine-moral-acceptability</a:t>
            </a:r>
            <a:endParaRPr lang="en-US" sz="4800" dirty="0">
              <a:solidFill>
                <a:srgbClr val="003B68"/>
              </a:solidFill>
              <a:latin typeface="+mj-lt"/>
            </a:endParaRPr>
          </a:p>
          <a:p>
            <a:pPr fontAlgn="base">
              <a:lnSpc>
                <a:spcPct val="120000"/>
              </a:lnSpc>
            </a:pPr>
            <a:r>
              <a:rPr lang="en-US" sz="4800" dirty="0">
                <a:solidFill>
                  <a:srgbClr val="003B68"/>
                </a:solidFill>
                <a:latin typeface="+mj-lt"/>
              </a:rPr>
              <a:t>As a Catholic, should I take the (COVID-19) vaccine?: https://stfparish.com/pastors-message/as-a-catholic-should-i-take-the-vaccine/</a:t>
            </a:r>
          </a:p>
          <a:p>
            <a:pPr fontAlgn="base">
              <a:lnSpc>
                <a:spcPct val="120000"/>
              </a:lnSpc>
            </a:pPr>
            <a:r>
              <a:rPr lang="en-US" sz="4800" dirty="0">
                <a:solidFill>
                  <a:srgbClr val="003B68"/>
                </a:solidFill>
                <a:latin typeface="+mj-lt"/>
              </a:rPr>
              <a:t>What does the Catholic church teach about vaccines?: https://angelusnews.com/news/life-family/what-does-the-catholic-church-teach-about-vaccines</a:t>
            </a:r>
          </a:p>
          <a:p>
            <a:pPr fontAlgn="base">
              <a:lnSpc>
                <a:spcPct val="120000"/>
              </a:lnSpc>
            </a:pPr>
            <a:r>
              <a:rPr lang="en-US" sz="4800" dirty="0">
                <a:solidFill>
                  <a:srgbClr val="003B68"/>
                </a:solidFill>
                <a:latin typeface="+mj-lt"/>
              </a:rPr>
              <a:t>Ethics &amp; Medics - Vaccines Originating in Abortion: </a:t>
            </a:r>
            <a:r>
              <a:rPr lang="en-US" sz="4800" dirty="0">
                <a:solidFill>
                  <a:srgbClr val="003B68"/>
                </a:solidFill>
                <a:latin typeface="+mj-lt"/>
                <a:hlinkClick r:id="rId5">
                  <a:extLst>
                    <a:ext uri="{A12FA001-AC4F-418D-AE19-62706E023703}">
                      <ahyp:hlinkClr xmlns:ahyp="http://schemas.microsoft.com/office/drawing/2018/hyperlinkcolor" val="tx"/>
                    </a:ext>
                  </a:extLst>
                </a:hlinkClick>
              </a:rPr>
              <a:t>https://www.immunize.org/talking-about-vaccines/furton.pdf(opens in a new tab)</a:t>
            </a:r>
            <a:endParaRPr lang="en-US" sz="4800" dirty="0">
              <a:solidFill>
                <a:srgbClr val="003B68"/>
              </a:solidFill>
              <a:latin typeface="+mj-lt"/>
            </a:endParaRPr>
          </a:p>
          <a:p>
            <a:pPr marL="0" indent="0" fontAlgn="base">
              <a:lnSpc>
                <a:spcPct val="120000"/>
              </a:lnSpc>
              <a:buNone/>
            </a:pPr>
            <a:r>
              <a:rPr lang="en-US" sz="4800" b="1" dirty="0">
                <a:solidFill>
                  <a:srgbClr val="0070C0"/>
                </a:solidFill>
                <a:latin typeface="+mj-lt"/>
              </a:rPr>
              <a:t>Islam</a:t>
            </a:r>
          </a:p>
          <a:p>
            <a:pPr fontAlgn="base">
              <a:lnSpc>
                <a:spcPct val="120000"/>
              </a:lnSpc>
            </a:pPr>
            <a:r>
              <a:rPr lang="en-US" sz="4800" dirty="0">
                <a:solidFill>
                  <a:srgbClr val="003B68"/>
                </a:solidFill>
                <a:latin typeface="+mj-lt"/>
              </a:rPr>
              <a:t>Interview with an Imam: </a:t>
            </a:r>
            <a:br>
              <a:rPr lang="en-US" sz="4800" dirty="0">
                <a:solidFill>
                  <a:srgbClr val="003B68"/>
                </a:solidFill>
                <a:latin typeface="+mj-lt"/>
              </a:rPr>
            </a:br>
            <a:r>
              <a:rPr lang="en-US" sz="4800" dirty="0">
                <a:solidFill>
                  <a:srgbClr val="003B68"/>
                </a:solidFill>
                <a:latin typeface="+mj-lt"/>
                <a:hlinkClick r:id="rId6">
                  <a:extLst>
                    <a:ext uri="{A12FA001-AC4F-418D-AE19-62706E023703}">
                      <ahyp:hlinkClr xmlns:ahyp="http://schemas.microsoft.com/office/drawing/2018/hyperlinkcolor" val="tx"/>
                    </a:ext>
                  </a:extLst>
                </a:hlinkClick>
              </a:rPr>
              <a:t>https://www.interfaithamerica.org/article/faith-and-the-covid-19-vaccine-muslims-were-among-the-first-to-believe-in-vaccines/</a:t>
            </a:r>
            <a:r>
              <a:rPr lang="en-US" sz="4800" dirty="0">
                <a:solidFill>
                  <a:srgbClr val="003B68"/>
                </a:solidFill>
                <a:latin typeface="+mj-lt"/>
              </a:rPr>
              <a:t>  </a:t>
            </a:r>
          </a:p>
          <a:p>
            <a:pPr fontAlgn="base">
              <a:lnSpc>
                <a:spcPct val="120000"/>
              </a:lnSpc>
            </a:pPr>
            <a:r>
              <a:rPr lang="en-US" sz="4800" dirty="0">
                <a:solidFill>
                  <a:srgbClr val="003B68"/>
                </a:solidFill>
                <a:latin typeface="+mj-lt"/>
              </a:rPr>
              <a:t>For Muslims wary of the Covid vaccine: there's every religious reason not to be:</a:t>
            </a:r>
            <a:br>
              <a:rPr lang="en-US" sz="4800" dirty="0">
                <a:solidFill>
                  <a:srgbClr val="003B68"/>
                </a:solidFill>
                <a:latin typeface="+mj-lt"/>
              </a:rPr>
            </a:br>
            <a:r>
              <a:rPr lang="en-US" sz="4800" dirty="0">
                <a:solidFill>
                  <a:srgbClr val="003B68"/>
                </a:solidFill>
                <a:latin typeface="+mj-lt"/>
                <a:hlinkClick r:id="rId7">
                  <a:extLst>
                    <a:ext uri="{A12FA001-AC4F-418D-AE19-62706E023703}">
                      <ahyp:hlinkClr xmlns:ahyp="http://schemas.microsoft.com/office/drawing/2018/hyperlinkcolor" val="tx"/>
                    </a:ext>
                  </a:extLst>
                </a:hlinkClick>
              </a:rPr>
              <a:t>https://www.theguardian.com/commentisfree/2021/feb/18/muslims-wary-covid-vaccine-religious-reason</a:t>
            </a:r>
            <a:endParaRPr lang="en-US" sz="4800" dirty="0">
              <a:solidFill>
                <a:srgbClr val="003B68"/>
              </a:solidFill>
              <a:latin typeface="+mj-lt"/>
            </a:endParaRPr>
          </a:p>
          <a:p>
            <a:pPr fontAlgn="base">
              <a:lnSpc>
                <a:spcPct val="120000"/>
              </a:lnSpc>
            </a:pPr>
            <a:r>
              <a:rPr lang="en-US" sz="4800" dirty="0">
                <a:solidFill>
                  <a:srgbClr val="003B68"/>
                </a:solidFill>
                <a:latin typeface="+mj-lt"/>
              </a:rPr>
              <a:t>As A Muslim Doctor, I Don’t Say Vaccination Is Permissible, I say it is Obligatory:</a:t>
            </a:r>
            <a:br>
              <a:rPr lang="en-US" sz="4800" dirty="0">
                <a:solidFill>
                  <a:srgbClr val="003B68"/>
                </a:solidFill>
                <a:latin typeface="+mj-lt"/>
              </a:rPr>
            </a:br>
            <a:r>
              <a:rPr lang="en-US" sz="4800" dirty="0">
                <a:solidFill>
                  <a:srgbClr val="003B68"/>
                </a:solidFill>
                <a:latin typeface="+mj-lt"/>
                <a:hlinkClick r:id="rId8">
                  <a:extLst>
                    <a:ext uri="{A12FA001-AC4F-418D-AE19-62706E023703}">
                      <ahyp:hlinkClr xmlns:ahyp="http://schemas.microsoft.com/office/drawing/2018/hyperlinkcolor" val="tx"/>
                    </a:ext>
                  </a:extLst>
                </a:hlinkClick>
              </a:rPr>
              <a:t>https://www.interfaithamerica.org/article/as-a-muslim-doctor-i-dont-say-vaccination-is-permissible-i-say-it-is-obligatory</a:t>
            </a:r>
            <a:r>
              <a:rPr lang="en-US" sz="4800" dirty="0">
                <a:solidFill>
                  <a:srgbClr val="003B68"/>
                </a:solidFill>
                <a:latin typeface="+mj-lt"/>
              </a:rPr>
              <a:t> </a:t>
            </a:r>
          </a:p>
        </p:txBody>
      </p:sp>
    </p:spTree>
    <p:extLst>
      <p:ext uri="{BB962C8B-B14F-4D97-AF65-F5344CB8AC3E}">
        <p14:creationId xmlns:p14="http://schemas.microsoft.com/office/powerpoint/2010/main" val="9850743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5CAED-8551-5277-D69D-A43B85338ED1}"/>
              </a:ext>
            </a:extLst>
          </p:cNvPr>
          <p:cNvSpPr>
            <a:spLocks noGrp="1"/>
          </p:cNvSpPr>
          <p:nvPr>
            <p:ph type="title"/>
          </p:nvPr>
        </p:nvSpPr>
        <p:spPr>
          <a:xfrm>
            <a:off x="567805" y="415140"/>
            <a:ext cx="9613861" cy="1080938"/>
          </a:xfrm>
        </p:spPr>
        <p:txBody>
          <a:bodyPr>
            <a:normAutofit/>
          </a:bodyPr>
          <a:lstStyle/>
          <a:p>
            <a:r>
              <a:rPr lang="en-US" dirty="0"/>
              <a:t>Reliable Immunization Websites</a:t>
            </a:r>
          </a:p>
        </p:txBody>
      </p:sp>
      <p:sp>
        <p:nvSpPr>
          <p:cNvPr id="4" name="Content Placeholder 3">
            <a:extLst>
              <a:ext uri="{FF2B5EF4-FFF2-40B4-BE49-F238E27FC236}">
                <a16:creationId xmlns:a16="http://schemas.microsoft.com/office/drawing/2014/main" id="{ABECF02B-02E8-0151-C06B-BA2EBECAA2E0}"/>
              </a:ext>
            </a:extLst>
          </p:cNvPr>
          <p:cNvSpPr>
            <a:spLocks noGrp="1"/>
          </p:cNvSpPr>
          <p:nvPr>
            <p:ph idx="1"/>
          </p:nvPr>
        </p:nvSpPr>
        <p:spPr>
          <a:xfrm>
            <a:off x="258273" y="1747836"/>
            <a:ext cx="6980728" cy="4500563"/>
          </a:xfrm>
        </p:spPr>
        <p:txBody>
          <a:bodyPr>
            <a:normAutofit fontScale="92500" lnSpcReduction="20000"/>
          </a:bodyPr>
          <a:lstStyle/>
          <a:p>
            <a:pPr marL="0" indent="0" algn="l" fontAlgn="base" latinLnBrk="0">
              <a:lnSpc>
                <a:spcPct val="100000"/>
              </a:lnSpc>
              <a:buNone/>
            </a:pPr>
            <a:r>
              <a:rPr lang="en-US" sz="2200" b="1" dirty="0">
                <a:solidFill>
                  <a:srgbClr val="0070C0"/>
                </a:solidFill>
                <a:latin typeface="+mj-lt"/>
              </a:rPr>
              <a:t>Immunize Kansas Coalition: : </a:t>
            </a:r>
            <a:r>
              <a:rPr lang="en-US" sz="2200" dirty="0">
                <a:solidFill>
                  <a:srgbClr val="003B68"/>
                </a:solidFill>
                <a:latin typeface="+mj-lt"/>
              </a:rPr>
              <a:t>The vision of IKC is to </a:t>
            </a:r>
            <a:r>
              <a:rPr lang="en-US" sz="2200" b="1" dirty="0">
                <a:solidFill>
                  <a:srgbClr val="003B68"/>
                </a:solidFill>
                <a:latin typeface="+mj-lt"/>
              </a:rPr>
              <a:t>protect all Kansans from vaccine-preventable diseases </a:t>
            </a:r>
            <a:r>
              <a:rPr lang="en-US" sz="2200" dirty="0">
                <a:solidFill>
                  <a:srgbClr val="003B68"/>
                </a:solidFill>
                <a:latin typeface="+mj-lt"/>
              </a:rPr>
              <a:t>by working with communities to ensure equitable vaccine access for all people and to be the trusted resource for evidence-based information to support immunization decision making for individuals, families, and policy makers.</a:t>
            </a:r>
          </a:p>
          <a:p>
            <a:pPr marL="0" indent="0" algn="l" fontAlgn="base" latinLnBrk="0">
              <a:lnSpc>
                <a:spcPct val="100000"/>
              </a:lnSpc>
              <a:buNone/>
            </a:pPr>
            <a:r>
              <a:rPr lang="en-US" sz="2200" b="1" dirty="0">
                <a:solidFill>
                  <a:srgbClr val="F6BC1A"/>
                </a:solidFill>
                <a:latin typeface="+mj-lt"/>
              </a:rPr>
              <a:t>immunizekansascoalition.org</a:t>
            </a:r>
          </a:p>
          <a:p>
            <a:pPr marL="0" indent="0" algn="l" fontAlgn="base" latinLnBrk="0">
              <a:lnSpc>
                <a:spcPct val="100000"/>
              </a:lnSpc>
              <a:buNone/>
            </a:pPr>
            <a:endParaRPr lang="en-US" sz="2200" b="1" dirty="0">
              <a:solidFill>
                <a:srgbClr val="0070C0"/>
              </a:solidFill>
              <a:latin typeface="+mj-lt"/>
            </a:endParaRPr>
          </a:p>
          <a:p>
            <a:pPr marL="0" indent="0" algn="l" fontAlgn="base">
              <a:lnSpc>
                <a:spcPct val="100000"/>
              </a:lnSpc>
              <a:buNone/>
            </a:pPr>
            <a:r>
              <a:rPr lang="en-US" sz="2200" b="1" dirty="0">
                <a:solidFill>
                  <a:srgbClr val="0070C0"/>
                </a:solidFill>
                <a:latin typeface="+mj-lt"/>
              </a:rPr>
              <a:t>Voices for Vaccines: </a:t>
            </a:r>
            <a:r>
              <a:rPr lang="en-US" sz="2200" b="1" dirty="0">
                <a:solidFill>
                  <a:srgbClr val="003B68"/>
                </a:solidFill>
                <a:latin typeface="+mj-lt"/>
              </a:rPr>
              <a:t>We received inspiration &amp; help for this module from the parent-led group, Voices for Vaccines. </a:t>
            </a:r>
            <a:r>
              <a:rPr lang="en-US" sz="2200" dirty="0">
                <a:solidFill>
                  <a:srgbClr val="003B68"/>
                </a:solidFill>
                <a:latin typeface="+mj-lt"/>
              </a:rPr>
              <a:t>Voices for Vaccines supports and advocates for on-time vaccination and the reduction of vaccine-preventable disease.</a:t>
            </a:r>
          </a:p>
          <a:p>
            <a:pPr marL="0" indent="0" algn="l" fontAlgn="base">
              <a:lnSpc>
                <a:spcPct val="100000"/>
              </a:lnSpc>
              <a:buNone/>
            </a:pPr>
            <a:r>
              <a:rPr lang="en-US" sz="2200" b="1" dirty="0">
                <a:solidFill>
                  <a:srgbClr val="F6BC1A"/>
                </a:solidFill>
                <a:latin typeface="+mj-lt"/>
              </a:rPr>
              <a:t>voicesforvaccines.org</a:t>
            </a:r>
          </a:p>
          <a:p>
            <a:pPr marL="0" indent="0" algn="l" fontAlgn="base" latinLnBrk="0">
              <a:lnSpc>
                <a:spcPct val="120000"/>
              </a:lnSpc>
              <a:buNone/>
            </a:pPr>
            <a:endParaRPr lang="en-US" sz="4800" b="1" dirty="0">
              <a:solidFill>
                <a:srgbClr val="0070C0"/>
              </a:solidFill>
              <a:latin typeface="+mj-lt"/>
            </a:endParaRPr>
          </a:p>
        </p:txBody>
      </p:sp>
      <p:pic>
        <p:nvPicPr>
          <p:cNvPr id="7" name="Picture 6">
            <a:extLst>
              <a:ext uri="{FF2B5EF4-FFF2-40B4-BE49-F238E27FC236}">
                <a16:creationId xmlns:a16="http://schemas.microsoft.com/office/drawing/2014/main" id="{AA7413C4-E3EB-A87D-4E64-AD348220CD2C}"/>
              </a:ext>
            </a:extLst>
          </p:cNvPr>
          <p:cNvPicPr>
            <a:picLocks noChangeAspect="1"/>
          </p:cNvPicPr>
          <p:nvPr/>
        </p:nvPicPr>
        <p:blipFill>
          <a:blip r:embed="rId3"/>
          <a:stretch>
            <a:fillRect/>
          </a:stretch>
        </p:blipFill>
        <p:spPr>
          <a:xfrm>
            <a:off x="7590857" y="1747837"/>
            <a:ext cx="4210617" cy="2161623"/>
          </a:xfrm>
          <a:prstGeom prst="rect">
            <a:avLst/>
          </a:prstGeom>
        </p:spPr>
      </p:pic>
      <p:pic>
        <p:nvPicPr>
          <p:cNvPr id="11" name="Picture 10">
            <a:extLst>
              <a:ext uri="{FF2B5EF4-FFF2-40B4-BE49-F238E27FC236}">
                <a16:creationId xmlns:a16="http://schemas.microsoft.com/office/drawing/2014/main" id="{B5CD6FD4-7592-8460-25C8-B9FC9EC8BC53}"/>
              </a:ext>
            </a:extLst>
          </p:cNvPr>
          <p:cNvPicPr>
            <a:picLocks noChangeAspect="1"/>
          </p:cNvPicPr>
          <p:nvPr/>
        </p:nvPicPr>
        <p:blipFill>
          <a:blip r:embed="rId4"/>
          <a:stretch>
            <a:fillRect/>
          </a:stretch>
        </p:blipFill>
        <p:spPr>
          <a:xfrm>
            <a:off x="8235700" y="4222856"/>
            <a:ext cx="3565774" cy="2220004"/>
          </a:xfrm>
          <a:prstGeom prst="rect">
            <a:avLst/>
          </a:prstGeom>
        </p:spPr>
      </p:pic>
    </p:spTree>
    <p:extLst>
      <p:ext uri="{BB962C8B-B14F-4D97-AF65-F5344CB8AC3E}">
        <p14:creationId xmlns:p14="http://schemas.microsoft.com/office/powerpoint/2010/main" val="38169218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5CAED-8551-5277-D69D-A43B85338ED1}"/>
              </a:ext>
            </a:extLst>
          </p:cNvPr>
          <p:cNvSpPr>
            <a:spLocks noGrp="1"/>
          </p:cNvSpPr>
          <p:nvPr>
            <p:ph type="title"/>
          </p:nvPr>
        </p:nvSpPr>
        <p:spPr/>
        <p:txBody>
          <a:bodyPr>
            <a:normAutofit/>
          </a:bodyPr>
          <a:lstStyle/>
          <a:p>
            <a:r>
              <a:rPr lang="en-US" dirty="0"/>
              <a:t>More great vaccine websites</a:t>
            </a:r>
          </a:p>
        </p:txBody>
      </p:sp>
      <p:sp>
        <p:nvSpPr>
          <p:cNvPr id="4" name="Content Placeholder 3">
            <a:extLst>
              <a:ext uri="{FF2B5EF4-FFF2-40B4-BE49-F238E27FC236}">
                <a16:creationId xmlns:a16="http://schemas.microsoft.com/office/drawing/2014/main" id="{ABECF02B-02E8-0151-C06B-BA2EBECAA2E0}"/>
              </a:ext>
            </a:extLst>
          </p:cNvPr>
          <p:cNvSpPr>
            <a:spLocks noGrp="1"/>
          </p:cNvSpPr>
          <p:nvPr>
            <p:ph idx="1"/>
          </p:nvPr>
        </p:nvSpPr>
        <p:spPr>
          <a:xfrm>
            <a:off x="258273" y="1747837"/>
            <a:ext cx="10802662" cy="4686014"/>
          </a:xfrm>
        </p:spPr>
        <p:txBody>
          <a:bodyPr>
            <a:normAutofit/>
          </a:bodyPr>
          <a:lstStyle/>
          <a:p>
            <a:pPr fontAlgn="base"/>
            <a:r>
              <a:rPr lang="en-US" sz="2800" b="1" i="0" dirty="0">
                <a:solidFill>
                  <a:srgbClr val="2580CC"/>
                </a:solidFill>
                <a:effectLst/>
                <a:latin typeface="var(--font-family-body)"/>
              </a:rPr>
              <a:t>Vaccine Education Center</a:t>
            </a:r>
            <a:r>
              <a:rPr lang="en-US" sz="2800" b="0" i="0" dirty="0">
                <a:solidFill>
                  <a:srgbClr val="000000"/>
                </a:solidFill>
                <a:effectLst/>
                <a:latin typeface="var(--font-family-body)"/>
              </a:rPr>
              <a:t>: </a:t>
            </a:r>
            <a:r>
              <a:rPr lang="en-US" dirty="0">
                <a:solidFill>
                  <a:srgbClr val="003B68"/>
                </a:solidFill>
                <a:hlinkClick r:id="rId3">
                  <a:extLst>
                    <a:ext uri="{A12FA001-AC4F-418D-AE19-62706E023703}">
                      <ahyp:hlinkClr xmlns:ahyp="http://schemas.microsoft.com/office/drawing/2018/hyperlinkcolor" val="tx"/>
                    </a:ext>
                  </a:extLst>
                </a:hlinkClick>
              </a:rPr>
              <a:t>https://www.chop.edu/centers-programs/vaccine-education-center</a:t>
            </a:r>
            <a:endParaRPr lang="en-US" dirty="0">
              <a:solidFill>
                <a:srgbClr val="003B68"/>
              </a:solidFill>
            </a:endParaRPr>
          </a:p>
          <a:p>
            <a:pPr fontAlgn="base"/>
            <a:r>
              <a:rPr lang="en-US" sz="2800" b="1" i="0" dirty="0">
                <a:solidFill>
                  <a:srgbClr val="2580CC"/>
                </a:solidFill>
                <a:effectLst/>
                <a:latin typeface="var(--font-family-body)"/>
              </a:rPr>
              <a:t>Immunization Action Coalition: </a:t>
            </a:r>
            <a:r>
              <a:rPr lang="en-US" dirty="0">
                <a:solidFill>
                  <a:srgbClr val="003B68"/>
                </a:solidFill>
                <a:hlinkClick r:id="rId4">
                  <a:extLst>
                    <a:ext uri="{A12FA001-AC4F-418D-AE19-62706E023703}">
                      <ahyp:hlinkClr xmlns:ahyp="http://schemas.microsoft.com/office/drawing/2018/hyperlinkcolor" val="tx"/>
                    </a:ext>
                  </a:extLst>
                </a:hlinkClick>
              </a:rPr>
              <a:t>www.vaccineinformation.org</a:t>
            </a:r>
            <a:endParaRPr lang="en-US" dirty="0">
              <a:solidFill>
                <a:srgbClr val="003B68"/>
              </a:solidFill>
            </a:endParaRPr>
          </a:p>
          <a:p>
            <a:pPr fontAlgn="base"/>
            <a:r>
              <a:rPr lang="en-US" sz="2800" b="1" i="0" dirty="0">
                <a:solidFill>
                  <a:srgbClr val="2580CC"/>
                </a:solidFill>
                <a:effectLst/>
                <a:latin typeface="var(--font-family-body)"/>
              </a:rPr>
              <a:t>American Academy of Pediatrics</a:t>
            </a:r>
            <a:r>
              <a:rPr lang="en-US" sz="2800" b="0" i="0" dirty="0">
                <a:solidFill>
                  <a:srgbClr val="000000"/>
                </a:solidFill>
                <a:effectLst/>
                <a:latin typeface="var(--font-family-body)"/>
              </a:rPr>
              <a:t>: </a:t>
            </a:r>
            <a:r>
              <a:rPr lang="en-US" dirty="0">
                <a:solidFill>
                  <a:srgbClr val="003B68"/>
                </a:solidFill>
              </a:rPr>
              <a:t>https://www.aap.org/en/patient-care/immunizations  </a:t>
            </a:r>
          </a:p>
          <a:p>
            <a:pPr algn="l" fontAlgn="base" latinLnBrk="0"/>
            <a:r>
              <a:rPr lang="en-US" sz="2800" b="1" i="0" dirty="0">
                <a:solidFill>
                  <a:srgbClr val="2580CC"/>
                </a:solidFill>
                <a:effectLst/>
                <a:latin typeface="var(--font-family-body)"/>
              </a:rPr>
              <a:t>Centers for Disease Control and Prevention</a:t>
            </a:r>
            <a:r>
              <a:rPr lang="en-US" sz="2800" b="0" i="0" dirty="0">
                <a:solidFill>
                  <a:srgbClr val="000000"/>
                </a:solidFill>
                <a:effectLst/>
                <a:latin typeface="var(--font-family-body)"/>
              </a:rPr>
              <a:t>: </a:t>
            </a:r>
            <a:r>
              <a:rPr lang="en-US" dirty="0">
                <a:solidFill>
                  <a:srgbClr val="003B68"/>
                </a:solidFill>
                <a:hlinkClick r:id="rId5">
                  <a:extLst>
                    <a:ext uri="{A12FA001-AC4F-418D-AE19-62706E023703}">
                      <ahyp:hlinkClr xmlns:ahyp="http://schemas.microsoft.com/office/drawing/2018/hyperlinkcolor" val="tx"/>
                    </a:ext>
                  </a:extLst>
                </a:hlinkClick>
              </a:rPr>
              <a:t>www.cdc.gov/vaccines</a:t>
            </a:r>
            <a:endParaRPr lang="en-US" dirty="0">
              <a:solidFill>
                <a:srgbClr val="003B68"/>
              </a:solidFill>
            </a:endParaRPr>
          </a:p>
          <a:p>
            <a:pPr algn="l" fontAlgn="base" latinLnBrk="0"/>
            <a:r>
              <a:rPr lang="en-US" sz="2800" b="1" i="0" dirty="0">
                <a:solidFill>
                  <a:srgbClr val="2580CC"/>
                </a:solidFill>
                <a:effectLst/>
                <a:latin typeface="var(--font-family-body)"/>
              </a:rPr>
              <a:t>Vaccinate Your Family</a:t>
            </a:r>
            <a:r>
              <a:rPr lang="en-US" sz="2800" b="0" i="0" dirty="0">
                <a:solidFill>
                  <a:srgbClr val="000000"/>
                </a:solidFill>
                <a:effectLst/>
                <a:latin typeface="var(--font-family-body)"/>
              </a:rPr>
              <a:t>: </a:t>
            </a:r>
            <a:r>
              <a:rPr lang="en-US" dirty="0">
                <a:solidFill>
                  <a:srgbClr val="003B68"/>
                </a:solidFill>
                <a:hlinkClick r:id="rId6">
                  <a:extLst>
                    <a:ext uri="{A12FA001-AC4F-418D-AE19-62706E023703}">
                      <ahyp:hlinkClr xmlns:ahyp="http://schemas.microsoft.com/office/drawing/2018/hyperlinkcolor" val="tx"/>
                    </a:ext>
                  </a:extLst>
                </a:hlinkClick>
              </a:rPr>
              <a:t>www.vaccinateyourfamily.org</a:t>
            </a:r>
            <a:endParaRPr lang="en-US" dirty="0">
              <a:solidFill>
                <a:srgbClr val="003B68"/>
              </a:solidFill>
            </a:endParaRPr>
          </a:p>
          <a:p>
            <a:pPr fontAlgn="base"/>
            <a:r>
              <a:rPr lang="en-US" sz="2800" b="1" i="0" dirty="0">
                <a:solidFill>
                  <a:srgbClr val="2580CC"/>
                </a:solidFill>
                <a:effectLst/>
                <a:latin typeface="var(--font-family-body)"/>
              </a:rPr>
              <a:t>The History of Vaccines</a:t>
            </a:r>
            <a:r>
              <a:rPr lang="en-US" sz="2800" b="0" i="0" dirty="0">
                <a:solidFill>
                  <a:srgbClr val="000000"/>
                </a:solidFill>
                <a:effectLst/>
                <a:latin typeface="var(--font-family-body)"/>
              </a:rPr>
              <a:t>: </a:t>
            </a:r>
            <a:r>
              <a:rPr lang="en-US" dirty="0">
                <a:solidFill>
                  <a:srgbClr val="003B68"/>
                </a:solidFill>
                <a:hlinkClick r:id="rId7">
                  <a:extLst>
                    <a:ext uri="{A12FA001-AC4F-418D-AE19-62706E023703}">
                      <ahyp:hlinkClr xmlns:ahyp="http://schemas.microsoft.com/office/drawing/2018/hyperlinkcolor" val="tx"/>
                    </a:ext>
                  </a:extLst>
                </a:hlinkClick>
              </a:rPr>
              <a:t>www.historyofvaccines.org</a:t>
            </a:r>
            <a:endParaRPr lang="en-US" dirty="0">
              <a:solidFill>
                <a:srgbClr val="003B68"/>
              </a:solidFill>
            </a:endParaRPr>
          </a:p>
          <a:p>
            <a:pPr marL="0" indent="0" algn="l" fontAlgn="base" latinLnBrk="0">
              <a:lnSpc>
                <a:spcPct val="120000"/>
              </a:lnSpc>
              <a:buNone/>
            </a:pPr>
            <a:endParaRPr lang="en-US" sz="4800" b="1" dirty="0">
              <a:solidFill>
                <a:srgbClr val="0070C0"/>
              </a:solidFill>
              <a:latin typeface="+mj-lt"/>
            </a:endParaRPr>
          </a:p>
        </p:txBody>
      </p:sp>
    </p:spTree>
    <p:extLst>
      <p:ext uri="{BB962C8B-B14F-4D97-AF65-F5344CB8AC3E}">
        <p14:creationId xmlns:p14="http://schemas.microsoft.com/office/powerpoint/2010/main" val="4496425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75B32-254A-EF41-87FE-69769E063759}"/>
              </a:ext>
            </a:extLst>
          </p:cNvPr>
          <p:cNvSpPr>
            <a:spLocks noGrp="1"/>
          </p:cNvSpPr>
          <p:nvPr>
            <p:ph type="title"/>
          </p:nvPr>
        </p:nvSpPr>
        <p:spPr/>
        <p:txBody>
          <a:bodyPr/>
          <a:lstStyle/>
          <a:p>
            <a:r>
              <a:rPr lang="en-US" sz="3600" dirty="0"/>
              <a:t>#1 Vaccines help protect the health and life of those who get vaccinated.</a:t>
            </a:r>
            <a:endParaRPr lang="en-US" dirty="0"/>
          </a:p>
        </p:txBody>
      </p:sp>
      <p:sp>
        <p:nvSpPr>
          <p:cNvPr id="3" name="Content Placeholder 2">
            <a:extLst>
              <a:ext uri="{FF2B5EF4-FFF2-40B4-BE49-F238E27FC236}">
                <a16:creationId xmlns:a16="http://schemas.microsoft.com/office/drawing/2014/main" id="{D5E54B5C-C9A0-DD6E-A556-29E970FAB465}"/>
              </a:ext>
            </a:extLst>
          </p:cNvPr>
          <p:cNvSpPr>
            <a:spLocks noGrp="1"/>
          </p:cNvSpPr>
          <p:nvPr>
            <p:ph idx="1"/>
          </p:nvPr>
        </p:nvSpPr>
        <p:spPr>
          <a:xfrm>
            <a:off x="585302" y="1770190"/>
            <a:ext cx="9163099" cy="4792687"/>
          </a:xfrm>
        </p:spPr>
        <p:txBody>
          <a:bodyPr vert="horz" lIns="91440" tIns="45720" rIns="91440" bIns="45720" rtlCol="0" anchor="t">
            <a:normAutofit/>
          </a:bodyPr>
          <a:lstStyle/>
          <a:p>
            <a:pPr marL="0" indent="0">
              <a:buNone/>
            </a:pPr>
            <a:r>
              <a:rPr lang="en-US" b="1" i="0" dirty="0">
                <a:solidFill>
                  <a:srgbClr val="003B68"/>
                </a:solidFill>
                <a:latin typeface="Trebuchet MS"/>
                <a:ea typeface="var(--font-family-body)"/>
                <a:cs typeface="var(--font-family-body)"/>
              </a:rPr>
              <a:t>Often, the diseases prevented by vaccines are severe,</a:t>
            </a:r>
            <a:r>
              <a:rPr lang="en-US" b="1" dirty="0">
                <a:solidFill>
                  <a:srgbClr val="003B68"/>
                </a:solidFill>
                <a:latin typeface="Trebuchet MS"/>
                <a:ea typeface="var(--font-family-body)"/>
                <a:cs typeface="var(--font-family-body)"/>
              </a:rPr>
              <a:t> </a:t>
            </a:r>
            <a:r>
              <a:rPr lang="en-US" b="1" i="0" dirty="0">
                <a:solidFill>
                  <a:srgbClr val="003B68"/>
                </a:solidFill>
                <a:latin typeface="Trebuchet MS"/>
                <a:ea typeface="var(--font-family-body)"/>
                <a:cs typeface="var(--font-family-body)"/>
              </a:rPr>
              <a:t>requiring </a:t>
            </a:r>
            <a:r>
              <a:rPr lang="en-US" b="1" i="0" dirty="0">
                <a:solidFill>
                  <a:srgbClr val="3CA95C"/>
                </a:solidFill>
                <a:latin typeface="Trebuchet MS"/>
                <a:ea typeface="var(--font-family-body)"/>
                <a:cs typeface="var(--font-family-body)"/>
              </a:rPr>
              <a:t>hospital care</a:t>
            </a:r>
            <a:r>
              <a:rPr lang="en-US" b="1" dirty="0">
                <a:solidFill>
                  <a:srgbClr val="003B68"/>
                </a:solidFill>
                <a:latin typeface="Trebuchet MS"/>
              </a:rPr>
              <a:t>. </a:t>
            </a:r>
          </a:p>
          <a:p>
            <a:pPr marL="0" indent="0">
              <a:buNone/>
            </a:pPr>
            <a:r>
              <a:rPr lang="en-US" dirty="0">
                <a:solidFill>
                  <a:srgbClr val="0070C0"/>
                </a:solidFill>
                <a:latin typeface="Trebuchet MS"/>
              </a:rPr>
              <a:t>For example, in the U.S. in 2011, 222 people had measles and 1 out of 3 needed hospital care.</a:t>
            </a:r>
          </a:p>
          <a:p>
            <a:pPr marL="0" indent="0">
              <a:buNone/>
            </a:pPr>
            <a:endParaRPr lang="en-US" b="1" dirty="0">
              <a:solidFill>
                <a:srgbClr val="003B68"/>
              </a:solidFill>
              <a:latin typeface="Trebuchet MS"/>
            </a:endParaRPr>
          </a:p>
          <a:p>
            <a:pPr marL="0" indent="0">
              <a:buNone/>
            </a:pPr>
            <a:r>
              <a:rPr lang="en-US" b="1" dirty="0">
                <a:solidFill>
                  <a:srgbClr val="003B68"/>
                </a:solidFill>
                <a:latin typeface="Trebuchet MS"/>
                <a:ea typeface="var(--font-family-body)"/>
                <a:cs typeface="var(--font-family-body)"/>
              </a:rPr>
              <a:t>These diseases also may lead to </a:t>
            </a:r>
            <a:r>
              <a:rPr lang="en-US" b="1" dirty="0">
                <a:solidFill>
                  <a:srgbClr val="3CA95C"/>
                </a:solidFill>
                <a:latin typeface="Trebuchet MS"/>
                <a:ea typeface="var(--font-family-body)"/>
                <a:cs typeface="var(--font-family-body)"/>
              </a:rPr>
              <a:t>long-term disability</a:t>
            </a:r>
            <a:r>
              <a:rPr lang="en-US" b="1" i="0" dirty="0">
                <a:solidFill>
                  <a:srgbClr val="003B68"/>
                </a:solidFill>
                <a:latin typeface="Trebuchet MS"/>
                <a:ea typeface="var(--font-family-body)"/>
                <a:cs typeface="var(--font-family-body)"/>
              </a:rPr>
              <a:t>.</a:t>
            </a:r>
            <a:endParaRPr lang="en-US" b="1" dirty="0">
              <a:solidFill>
                <a:srgbClr val="0070C0"/>
              </a:solidFill>
              <a:latin typeface="Trebuchet MS"/>
              <a:ea typeface="var(--font-family-body)"/>
              <a:cs typeface="var(--font-family-body)"/>
            </a:endParaRPr>
          </a:p>
          <a:p>
            <a:pPr marL="0" indent="0">
              <a:buNone/>
            </a:pPr>
            <a:r>
              <a:rPr lang="en-US" dirty="0">
                <a:solidFill>
                  <a:srgbClr val="0070C0"/>
                </a:solidFill>
                <a:latin typeface="Trebuchet MS"/>
                <a:ea typeface="var(--font-family-body)"/>
                <a:cs typeface="var(--font-family-body)"/>
              </a:rPr>
              <a:t>For example, after meningitis caused by infection with the pneumococcus bacteria, </a:t>
            </a:r>
            <a:r>
              <a:rPr lang="en-US" b="0" i="0" dirty="0">
                <a:solidFill>
                  <a:srgbClr val="0070C0"/>
                </a:solidFill>
                <a:latin typeface="Trebuchet MS"/>
                <a:ea typeface="var(--font-family-body)"/>
                <a:cs typeface="var(--font-family-body)"/>
              </a:rPr>
              <a:t>people often have:</a:t>
            </a:r>
            <a:endParaRPr lang="en-US" dirty="0"/>
          </a:p>
          <a:p>
            <a:pPr lvl="1" algn="l">
              <a:buChar char="•"/>
            </a:pPr>
            <a:r>
              <a:rPr lang="en-US" b="0" i="0" dirty="0">
                <a:solidFill>
                  <a:srgbClr val="0070C0"/>
                </a:solidFill>
                <a:latin typeface="Trebuchet MS"/>
                <a:ea typeface="var(--font-family-body)"/>
                <a:cs typeface="var(--font-family-body)"/>
              </a:rPr>
              <a:t>Nerve damage that interferes with daily life</a:t>
            </a:r>
          </a:p>
          <a:p>
            <a:pPr lvl="1" algn="l">
              <a:buChar char="•"/>
            </a:pPr>
            <a:r>
              <a:rPr lang="en-US" b="0" i="0" dirty="0">
                <a:solidFill>
                  <a:srgbClr val="0070C0"/>
                </a:solidFill>
                <a:latin typeface="Trebuchet MS"/>
                <a:ea typeface="var(--font-family-body)"/>
                <a:cs typeface="var(--font-family-body)"/>
              </a:rPr>
              <a:t>Hearing loss </a:t>
            </a:r>
          </a:p>
          <a:p>
            <a:pPr lvl="1" algn="l">
              <a:buChar char="•"/>
            </a:pPr>
            <a:r>
              <a:rPr lang="en-US" b="0" i="0" dirty="0">
                <a:solidFill>
                  <a:srgbClr val="0070C0"/>
                </a:solidFill>
                <a:latin typeface="Trebuchet MS"/>
                <a:ea typeface="var(--font-family-body)"/>
                <a:cs typeface="var(--font-family-body)"/>
              </a:rPr>
              <a:t>Long-term learning and thinking problems</a:t>
            </a:r>
            <a:endParaRPr lang="en-US" dirty="0">
              <a:solidFill>
                <a:srgbClr val="0070C0"/>
              </a:solidFill>
              <a:latin typeface="Trebuchet MS"/>
            </a:endParaRPr>
          </a:p>
        </p:txBody>
      </p:sp>
    </p:spTree>
    <p:extLst>
      <p:ext uri="{BB962C8B-B14F-4D97-AF65-F5344CB8AC3E}">
        <p14:creationId xmlns:p14="http://schemas.microsoft.com/office/powerpoint/2010/main" val="17469113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9DD0D-0FCB-1973-832C-E9F53F97485F}"/>
              </a:ext>
            </a:extLst>
          </p:cNvPr>
          <p:cNvSpPr>
            <a:spLocks noGrp="1"/>
          </p:cNvSpPr>
          <p:nvPr>
            <p:ph type="title"/>
          </p:nvPr>
        </p:nvSpPr>
        <p:spPr/>
        <p:txBody>
          <a:bodyPr>
            <a:normAutofit fontScale="90000"/>
          </a:bodyPr>
          <a:lstStyle/>
          <a:p>
            <a:r>
              <a:rPr lang="en-US" dirty="0"/>
              <a:t>#2 Vaccines help our friends and families –   of all ages - to safely gather.</a:t>
            </a:r>
          </a:p>
        </p:txBody>
      </p:sp>
      <p:pic>
        <p:nvPicPr>
          <p:cNvPr id="4" name="Picture 4">
            <a:extLst>
              <a:ext uri="{FF2B5EF4-FFF2-40B4-BE49-F238E27FC236}">
                <a16:creationId xmlns:a16="http://schemas.microsoft.com/office/drawing/2014/main" id="{2E436584-A42B-4DDB-6FA2-93BBE45FB5B1}"/>
              </a:ext>
            </a:extLst>
          </p:cNvPr>
          <p:cNvPicPr>
            <a:picLocks noGrp="1" noChangeAspect="1"/>
          </p:cNvPicPr>
          <p:nvPr>
            <p:ph idx="1"/>
          </p:nvPr>
        </p:nvPicPr>
        <p:blipFill rotWithShape="1">
          <a:blip r:embed="rId3"/>
          <a:srcRect t="10899" r="1633" b="9809"/>
          <a:stretch/>
        </p:blipFill>
        <p:spPr>
          <a:xfrm>
            <a:off x="954053" y="2018663"/>
            <a:ext cx="3358786" cy="4050189"/>
          </a:xfrm>
        </p:spPr>
      </p:pic>
      <p:sp>
        <p:nvSpPr>
          <p:cNvPr id="5" name="TextBox 4">
            <a:extLst>
              <a:ext uri="{FF2B5EF4-FFF2-40B4-BE49-F238E27FC236}">
                <a16:creationId xmlns:a16="http://schemas.microsoft.com/office/drawing/2014/main" id="{6AA94934-191E-27C4-F54D-80A3BC56AB50}"/>
              </a:ext>
            </a:extLst>
          </p:cNvPr>
          <p:cNvSpPr txBox="1"/>
          <p:nvPr/>
        </p:nvSpPr>
        <p:spPr>
          <a:xfrm>
            <a:off x="5599545" y="2043544"/>
            <a:ext cx="5357090" cy="24006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b="1" dirty="0">
                <a:solidFill>
                  <a:srgbClr val="003B68"/>
                </a:solidFill>
              </a:rPr>
              <a:t>Babies</a:t>
            </a:r>
          </a:p>
          <a:p>
            <a:r>
              <a:rPr lang="en-US" sz="2400" dirty="0">
                <a:solidFill>
                  <a:srgbClr val="003B68"/>
                </a:solidFill>
                <a:ea typeface="+mn-lt"/>
                <a:cs typeface="+mn-lt"/>
              </a:rPr>
              <a:t>Some illnesses, such as pertussis (whooping cough) are very dangerous to infants. Anyone in close contact with an infant should be sure they are fully vaccinated.</a:t>
            </a:r>
            <a:endParaRPr lang="en-US" sz="2400" dirty="0">
              <a:solidFill>
                <a:srgbClr val="003B68"/>
              </a:solidFill>
            </a:endParaRPr>
          </a:p>
        </p:txBody>
      </p:sp>
    </p:spTree>
    <p:extLst>
      <p:ext uri="{BB962C8B-B14F-4D97-AF65-F5344CB8AC3E}">
        <p14:creationId xmlns:p14="http://schemas.microsoft.com/office/powerpoint/2010/main" val="72054246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ewRhrOeyvSHt6gM.mllnQ"/>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Jn.VGQMwELzBTj3NJQisHw"/>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F6a32GJPz6SGE5LwXAyz1Q"/>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50ptpA3KcBZoNrwUiKpPmw"/>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j_4trxSnRd.nQJo2jEJ8n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j_4trxSnRd.nQJo2jEJ8n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tTDtGJTaiOQYTLQvSWNW.A"/>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j_4trxSnRd.nQJo2jEJ8n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Jmq52i6slvNkJoliNZj3aw"/>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uf_WujoTo5KRDV_PYLVWFw"/>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UNx2KpoBbMt.HOprmXxXbA"/>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awOuHBGbibgvvpK56Saqnw"/>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CrgzG8tzl.5s9x.ukGc8Q"/>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dvoYOSat1MeR7nqf8VTWLA"/>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80UqjbmFrwstuyWHp6H4Dw"/>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YZ.UQDOC6Ao7Sow105Ol3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bFpyH.YODIdUaFE_ypUkGQ"/>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OuvWXnQsumT5xRDWykfI5g"/>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IGJx9pxFA6RFIQXSgs63mQ"/>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3mx4eX2IVgh9oMdV63oJdg"/>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ljOxYT1NKey64BpdlkCmOg"/>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f9x.aGgjjOayUIF_217Ez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JOWwB2sP4aGOBqSbHlpdOg"/>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XB8NjCCV._XNC28edWXIw"/>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Uco6yHtamVO8l_Mk5E4OZQ"/>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lJ5XV2Gg7HWc1kF6VUIyAQ"/>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zamQn1QySpJER3FoGPwTpQ"/>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IlTxgc391lKxCoMhEowXzQ"/>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I.vweUEfPVFHCG1NIbhoNw"/>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pvj8iDa6.EPrde9aqA_UCg"/>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TL8MGKdlZBjRILQpEcR.Pw"/>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qOqBHE04CUH2aP_KLSgWf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F6a32GJPz6SGE5LwXAyz1Q"/>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zjUp4PH2oOgt3.9qQuDhFQ"/>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WLLEs1Q1KuVmUuDggIiIxQ"/>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e9Wzck3pp2Xq2FiC2Q6w"/>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SgD0xmVml4Ulf5z4xbC5KA"/>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8nu590Gwza1Nv1hEYFfAk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vzPM.DkrTwpHbUXYlqkoLQ"/>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d5XeWISotczCENkf35RB5g"/>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LWF0PrXw0BriN9712EXoOg"/>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90ECzuHwnfLX.UUQVFL4Tg"/>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Bdrul12loz.kszXsLyZMqw"/>
</p:tagLst>
</file>

<file path=ppt/theme/theme1.xml><?xml version="1.0" encoding="utf-8"?>
<a:theme xmlns:a="http://schemas.openxmlformats.org/drawingml/2006/main" name="Berlin">
  <a:themeElements>
    <a:clrScheme name="Custom 17">
      <a:dk1>
        <a:srgbClr val="4090CE"/>
      </a:dk1>
      <a:lt1>
        <a:sysClr val="window" lastClr="FFFFFF"/>
      </a:lt1>
      <a:dk2>
        <a:srgbClr val="9D360E"/>
      </a:dk2>
      <a:lt2>
        <a:srgbClr val="E7E6E6"/>
      </a:lt2>
      <a:accent1>
        <a:srgbClr val="F6BC1A"/>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Kansas Grid 16:9 - 12912">
  <a:themeElements>
    <a:clrScheme name="Grid based thme color">
      <a:dk1>
        <a:sysClr val="windowText" lastClr="000000"/>
      </a:dk1>
      <a:lt1>
        <a:sysClr val="window" lastClr="FFFFFF"/>
      </a:lt1>
      <a:dk2>
        <a:srgbClr val="051934"/>
      </a:dk2>
      <a:lt2>
        <a:srgbClr val="F2F2F2"/>
      </a:lt2>
      <a:accent1>
        <a:srgbClr val="082A58"/>
      </a:accent1>
      <a:accent2>
        <a:srgbClr val="0A3774"/>
      </a:accent2>
      <a:accent3>
        <a:srgbClr val="EDAE1D"/>
      </a:accent3>
      <a:accent4>
        <a:srgbClr val="2B7EED"/>
      </a:accent4>
      <a:accent5>
        <a:srgbClr val="ADADAD"/>
      </a:accent5>
      <a:accent6>
        <a:srgbClr val="D16656"/>
      </a:accent6>
      <a:hlink>
        <a:srgbClr val="F06E02"/>
      </a:hlink>
      <a:folHlink>
        <a:srgbClr val="FEA358"/>
      </a:folHlink>
    </a:clrScheme>
    <a:fontScheme name="Custom 11">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cmpd="sng" algn="ctr">
          <a:solidFill>
            <a:schemeClr val="tx2"/>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err="1"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rgbClr val="9A9A9A"/>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xxx" id="{68A82696-83F9-41F8-97AB-2419ECB0BA7C}" vid="{A7515B15-C783-4D74-9968-DEEAD6A72523}"/>
    </a:ext>
  </a:extLst>
</a:theme>
</file>

<file path=ppt/theme/theme3.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Theme">
  <a:themeElements>
    <a:clrScheme name="IKC 1">
      <a:dk1>
        <a:srgbClr val="3C63AD"/>
      </a:dk1>
      <a:lt1>
        <a:srgbClr val="FFFFFF"/>
      </a:lt1>
      <a:dk2>
        <a:srgbClr val="1D2051"/>
      </a:dk2>
      <a:lt2>
        <a:srgbClr val="F8BD16"/>
      </a:lt2>
      <a:accent1>
        <a:srgbClr val="3C63AD"/>
      </a:accent1>
      <a:accent2>
        <a:srgbClr val="1E2151"/>
      </a:accent2>
      <a:accent3>
        <a:srgbClr val="F8BD16"/>
      </a:accent3>
      <a:accent4>
        <a:srgbClr val="A5A5A5"/>
      </a:accent4>
      <a:accent5>
        <a:srgbClr val="FEFFFE"/>
      </a:accent5>
      <a:accent6>
        <a:srgbClr val="A5A5A5"/>
      </a:accent6>
      <a:hlink>
        <a:srgbClr val="3C63AD"/>
      </a:hlink>
      <a:folHlink>
        <a:srgbClr val="3C63A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242</TotalTime>
  <Words>8920</Words>
  <Application>Microsoft Office PowerPoint</Application>
  <PresentationFormat>Widescreen</PresentationFormat>
  <Paragraphs>593</Paragraphs>
  <Slides>72</Slides>
  <Notes>51</Notes>
  <HiddenSlides>0</HiddenSlides>
  <MMClips>0</MMClips>
  <ScaleCrop>false</ScaleCrop>
  <HeadingPairs>
    <vt:vector size="8" baseType="variant">
      <vt:variant>
        <vt:lpstr>Fonts Used</vt:lpstr>
      </vt:variant>
      <vt:variant>
        <vt:i4>11</vt:i4>
      </vt:variant>
      <vt:variant>
        <vt:lpstr>Theme</vt:lpstr>
      </vt:variant>
      <vt:variant>
        <vt:i4>4</vt:i4>
      </vt:variant>
      <vt:variant>
        <vt:lpstr>Embedded OLE Servers</vt:lpstr>
      </vt:variant>
      <vt:variant>
        <vt:i4>1</vt:i4>
      </vt:variant>
      <vt:variant>
        <vt:lpstr>Slide Titles</vt:lpstr>
      </vt:variant>
      <vt:variant>
        <vt:i4>72</vt:i4>
      </vt:variant>
    </vt:vector>
  </HeadingPairs>
  <TitlesOfParts>
    <vt:vector size="88" baseType="lpstr">
      <vt:lpstr>Arial</vt:lpstr>
      <vt:lpstr>Arial,Sans-Serif</vt:lpstr>
      <vt:lpstr>Calibri</vt:lpstr>
      <vt:lpstr>Calibri Light</vt:lpstr>
      <vt:lpstr>Cambria</vt:lpstr>
      <vt:lpstr>Merriweather</vt:lpstr>
      <vt:lpstr>Merriweather</vt:lpstr>
      <vt:lpstr>Trebuchet MS</vt:lpstr>
      <vt:lpstr>var(--font-family-body)</vt:lpstr>
      <vt:lpstr>var(--font-family-head)</vt:lpstr>
      <vt:lpstr>Wingdings</vt:lpstr>
      <vt:lpstr>Berlin</vt:lpstr>
      <vt:lpstr>Kansas Grid 16:9 - 12912</vt:lpstr>
      <vt:lpstr>1_Custom Design</vt:lpstr>
      <vt:lpstr>3_Office Theme</vt:lpstr>
      <vt:lpstr>think-cell Slide</vt:lpstr>
      <vt:lpstr>Faith Perspectives  on Vaccines</vt:lpstr>
      <vt:lpstr>PowerPoint Presentation</vt:lpstr>
      <vt:lpstr>PowerPoint Presentation</vt:lpstr>
      <vt:lpstr>#1 Vaccines help protect the health and life of those who get vaccinated.</vt:lpstr>
      <vt:lpstr>#1 Vaccines help protect the health and life of those who get vaccinated.</vt:lpstr>
      <vt:lpstr>#1 Vaccines help protect the health and life of those who get vaccinated.</vt:lpstr>
      <vt:lpstr>#1 Vaccines help protect the health and life of those who get vaccinated.</vt:lpstr>
      <vt:lpstr>#1 Vaccines help protect the health and life of those who get vaccinated.</vt:lpstr>
      <vt:lpstr>#2 Vaccines help our friends and families –   of all ages - to safely gather.</vt:lpstr>
      <vt:lpstr>#2 Vaccines help our friends and families –of all ages - to safely gather.</vt:lpstr>
      <vt:lpstr>#2 Vaccines help our friends and families –of all ages - to safely gather.</vt:lpstr>
      <vt:lpstr>#3 Vaccines help keep our neighbors and communities safer.</vt:lpstr>
      <vt:lpstr>We can love our neighbors by getting vaccinated. </vt:lpstr>
      <vt:lpstr>PowerPoint Presentation</vt:lpstr>
      <vt:lpstr>“If God wants to take me, then he will take me.”</vt:lpstr>
      <vt:lpstr>PowerPoint Presentation</vt:lpstr>
      <vt:lpstr>Vaccines are the safest option</vt:lpstr>
      <vt:lpstr>PowerPoint Presentation</vt:lpstr>
      <vt:lpstr>PowerPoint Presentation</vt:lpstr>
      <vt:lpstr>Proverbs 3:7-8</vt:lpstr>
      <vt:lpstr>Proverbs 3:7-8</vt:lpstr>
      <vt:lpstr>PowerPoint Presentation</vt:lpstr>
      <vt:lpstr>Long Support</vt:lpstr>
      <vt:lpstr>Pro-Vaccines History</vt:lpstr>
      <vt:lpstr>Smallpox Epidemic</vt:lpstr>
      <vt:lpstr>Smallpox Epidemic</vt:lpstr>
      <vt:lpstr>Churches Respond</vt:lpstr>
      <vt:lpstr>PowerPoint Presentation</vt:lpstr>
      <vt:lpstr>Birth to 6 Years Immunization Schedule</vt:lpstr>
      <vt:lpstr>Hepatitis B A virus that can destroy the liver</vt:lpstr>
      <vt:lpstr>Hepatitis B A virus that can destroy the liver</vt:lpstr>
      <vt:lpstr>Rotavirus A virus that causes severe diarrhea </vt:lpstr>
      <vt:lpstr>Haemophilus influenzae type b (Hib) It used to be the #1 bacteria to cause meningitis.</vt:lpstr>
      <vt:lpstr>Pneumococcus A bacteria that causes problems for young &amp; old </vt:lpstr>
      <vt:lpstr>Polio A virus that causes paralysis and limb "withering"</vt:lpstr>
      <vt:lpstr>Polio A virus that causes paralysis and limb "withering"</vt:lpstr>
      <vt:lpstr>PowerPoint Presentation</vt:lpstr>
      <vt:lpstr>7 to 18 Years Immunization Schedule</vt:lpstr>
      <vt:lpstr>Pertussis (In the Tdap vaccine) Also known as Whooping Cough</vt:lpstr>
      <vt:lpstr>Pertussis (In the Tdap vaccine) Also known as Whooping Cough</vt:lpstr>
      <vt:lpstr>Human Papillomavirus (HPV)  A virus that causes cancers</vt:lpstr>
      <vt:lpstr>Human Papillomavirus (HPV)  A virus that causes cancers</vt:lpstr>
      <vt:lpstr>Meningococcus  Uncommon, but devastating </vt:lpstr>
      <vt:lpstr>Meningococcus Uncommon, but devastating </vt:lpstr>
      <vt:lpstr>PowerPoint Presentation</vt:lpstr>
      <vt:lpstr>Then and Now Vaccination is still the best choice</vt:lpstr>
      <vt:lpstr>Then and Now Vaccination is still the best choice</vt:lpstr>
      <vt:lpstr>Vaccines are still needed.</vt:lpstr>
      <vt:lpstr>Vaccines are still needed.</vt:lpstr>
      <vt:lpstr>Vaccines are still needed.</vt:lpstr>
      <vt:lpstr>Vaccines are still needed.</vt:lpstr>
      <vt:lpstr>Vaccines are still needed.</vt:lpstr>
      <vt:lpstr>2) Vaccines work.</vt:lpstr>
      <vt:lpstr>2) Vaccines work.</vt:lpstr>
      <vt:lpstr>2) Vaccines work.</vt:lpstr>
      <vt:lpstr>2) Vaccines work.</vt:lpstr>
      <vt:lpstr>2) Vaccines are safe.</vt:lpstr>
      <vt:lpstr>2) Vaccines are safe.</vt:lpstr>
      <vt:lpstr>2) Vaccines are safe.</vt:lpstr>
      <vt:lpstr>2) Vaccines are safe.</vt:lpstr>
      <vt:lpstr>2) Vaccines are safe.</vt:lpstr>
      <vt:lpstr>PowerPoint Presentation</vt:lpstr>
      <vt:lpstr>COVID-19 Vaccine</vt:lpstr>
      <vt:lpstr>Fetal Cells</vt:lpstr>
      <vt:lpstr>School Requirements</vt:lpstr>
      <vt:lpstr>PowerPoint Presentation</vt:lpstr>
      <vt:lpstr>Videos from Different Faith Communities in Kansas </vt:lpstr>
      <vt:lpstr>Videos from Different Faiths by Faiths 4 Vaccines</vt:lpstr>
      <vt:lpstr>More Resources</vt:lpstr>
      <vt:lpstr>More Resources</vt:lpstr>
      <vt:lpstr>Reliable Immunization Websites</vt:lpstr>
      <vt:lpstr>More great vaccine websites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Immunize Kansas Coalition</dc:title>
  <dc:creator>jwsatzler</dc:creator>
  <cp:lastModifiedBy>Julia Lambert</cp:lastModifiedBy>
  <cp:revision>1301</cp:revision>
  <cp:lastPrinted>2021-08-20T12:53:25Z</cp:lastPrinted>
  <dcterms:created xsi:type="dcterms:W3CDTF">2020-08-26T15:32:21Z</dcterms:created>
  <dcterms:modified xsi:type="dcterms:W3CDTF">2023-11-16T21:48:22Z</dcterms:modified>
</cp:coreProperties>
</file>